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 lvl="0"/>
            <a:endParaRPr lang="ru-RU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10483E-2"/>
          <c:y val="3.51461E-2"/>
          <c:w val="0.91202499999999997"/>
          <c:h val="0.9049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Выручка</c:v>
                </c:pt>
              </c:strCache>
            </c:strRef>
          </c:tx>
          <c:spPr>
            <a:ln w="76200" cap="flat">
              <a:solidFill>
                <a:srgbClr val="F0F4F8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F0F4F8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400</c:v>
                </c:pt>
                <c:pt idx="1">
                  <c:v>800</c:v>
                </c:pt>
                <c:pt idx="2">
                  <c:v>1600</c:v>
                </c:pt>
                <c:pt idx="3">
                  <c:v>3200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69-456B-9336-D742A90758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76200" cap="flat">
              <a:solidFill>
                <a:srgbClr val="F0F4F8"/>
              </a:solidFill>
              <a:prstDash val="solid"/>
              <a:miter lim="400000"/>
            </a:ln>
            <a:effectLst/>
          </c:spPr>
          <c:marker>
            <c:symbol val="circle"/>
            <c:size val="14"/>
            <c:spPr>
              <a:solidFill>
                <a:srgbClr val="FFFFFF"/>
              </a:solidFill>
              <a:ln w="76200" cap="flat">
                <a:solidFill>
                  <a:srgbClr val="F0F4F8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Sheet1!$B$1:$E$1</c:f>
              <c:strCache>
                <c:ptCount val="4"/>
                <c:pt idx="0">
                  <c:v>Q1'15</c:v>
                </c:pt>
                <c:pt idx="1">
                  <c:v>Q2'15</c:v>
                </c:pt>
                <c:pt idx="2">
                  <c:v>Q3'15</c:v>
                </c:pt>
                <c:pt idx="3">
                  <c:v>Q4'15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69-456B-9336-D742A9075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215648"/>
        <c:axId val="1"/>
      </c:lineChart>
      <c:catAx>
        <c:axId val="388215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CDEE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619" b="0" i="0" u="none" strike="noStrike">
                <a:solidFill>
                  <a:srgbClr val="DCDEE0"/>
                </a:solidFill>
                <a:effectLst/>
                <a:latin typeface="Helvetica Light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CDEE0"/>
              </a:solidFill>
              <a:custDash>
                <a:ds d="200000" sp="200000"/>
              </a:custDash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19" b="0" i="0" u="none" strike="noStrike">
                <a:solidFill>
                  <a:srgbClr val="DCDEE0"/>
                </a:solidFill>
                <a:effectLst/>
                <a:latin typeface="Helvetica Light"/>
              </a:defRPr>
            </a:pPr>
            <a:endParaRPr lang="ru-RU"/>
          </a:p>
        </c:txPr>
        <c:crossAx val="388215648"/>
        <c:crosses val="autoZero"/>
        <c:crossBetween val="midCat"/>
        <c:majorUnit val="1000"/>
        <c:minorUnit val="50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 lvl="0"/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8.3854999999999999E-2"/>
          <c:y val="0.128191"/>
          <c:w val="0.91614499999999999"/>
          <c:h val="0.749685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 flip="none" rotWithShape="1">
              <a:gsLst>
                <a:gs pos="0">
                  <a:srgbClr val="51A7F9"/>
                </a:gs>
                <a:gs pos="100000">
                  <a:srgbClr val="0365C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Год 1</c:v>
                </c:pt>
                <c:pt idx="1">
                  <c:v>Год 2</c:v>
                </c:pt>
                <c:pt idx="2">
                  <c:v>Год 3</c:v>
                </c:pt>
                <c:pt idx="3">
                  <c:v>Год 4</c:v>
                </c:pt>
                <c:pt idx="4">
                  <c:v>Год 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5600</c:v>
                </c:pt>
                <c:pt idx="1">
                  <c:v>67200</c:v>
                </c:pt>
                <c:pt idx="2">
                  <c:v>161280</c:v>
                </c:pt>
                <c:pt idx="3">
                  <c:v>290304</c:v>
                </c:pt>
                <c:pt idx="4">
                  <c:v>464486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BC-4887-9170-DA2B8809B9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flip="none" rotWithShape="1">
              <a:gsLst>
                <a:gs pos="0">
                  <a:srgbClr val="70BF41"/>
                </a:gs>
                <a:gs pos="100000">
                  <a:srgbClr val="00882B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Год 1</c:v>
                </c:pt>
                <c:pt idx="1">
                  <c:v>Год 2</c:v>
                </c:pt>
                <c:pt idx="2">
                  <c:v>Год 3</c:v>
                </c:pt>
                <c:pt idx="3">
                  <c:v>Год 4</c:v>
                </c:pt>
                <c:pt idx="4">
                  <c:v>Год 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8050</c:v>
                </c:pt>
                <c:pt idx="1">
                  <c:v>69200</c:v>
                </c:pt>
                <c:pt idx="2">
                  <c:v>134040</c:v>
                </c:pt>
                <c:pt idx="3">
                  <c:v>225252</c:v>
                </c:pt>
                <c:pt idx="4">
                  <c:v>352393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BC-4887-9170-DA2B8809B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10"/>
        <c:axId val="388477248"/>
        <c:axId val="1"/>
      </c:barChart>
      <c:catAx>
        <c:axId val="388477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1500" b="0" i="0" u="none" strike="noStrike">
                <a:solidFill>
                  <a:srgbClr val="000000"/>
                </a:solidFill>
                <a:effectLst/>
                <a:latin typeface="Proxima Nova Light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numFmt formatCode="#,###,###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1600" b="0" i="0" u="none" strike="noStrike">
                <a:solidFill>
                  <a:srgbClr val="000000"/>
                </a:solidFill>
                <a:effectLst/>
                <a:latin typeface="Proxima Nova Light"/>
              </a:defRPr>
            </a:pPr>
            <a:endParaRPr lang="ru-RU"/>
          </a:p>
        </c:txPr>
        <c:crossAx val="388477248"/>
        <c:crosses val="autoZero"/>
        <c:crossBetween val="between"/>
        <c:majorUnit val="125000"/>
        <c:minorUnit val="6250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7.8512600000000002E-2"/>
          <c:y val="5.0000000000000001E-3"/>
          <c:w val="0.87726599999999999"/>
          <c:h val="0.11085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900" b="0" i="0" u="none" strike="noStrike">
              <a:solidFill>
                <a:srgbClr val="000000"/>
              </a:solidFill>
              <a:effectLst/>
              <a:latin typeface="Proxima Nova Light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title>
      <c:tx>
        <c:rich>
          <a:bodyPr rot="0"/>
          <a:lstStyle/>
          <a:p>
            <a:pPr lvl="0"/>
            <a:endParaRPr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6081100000000004E-2"/>
          <c:y val="2.9055299999999999E-2"/>
          <c:w val="0.91505099999999995"/>
          <c:h val="0.9185100000000000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Клиентов</c:v>
                </c:pt>
              </c:strCache>
            </c:strRef>
          </c:tx>
          <c:spPr>
            <a:ln w="38100" cap="flat">
              <a:solidFill>
                <a:srgbClr val="51A7F9"/>
              </a:solidFill>
              <a:prstDash val="solid"/>
              <a:miter lim="400000"/>
            </a:ln>
            <a:effectLst/>
          </c:spPr>
          <c:marker>
            <c:symbol val="circle"/>
            <c:size val="11"/>
            <c:spPr>
              <a:solidFill>
                <a:srgbClr val="FFFFFF"/>
              </a:solidFill>
              <a:ln w="38100" cap="flat">
                <a:solidFill>
                  <a:srgbClr val="51A7F9"/>
                </a:solidFill>
                <a:prstDash val="solid"/>
                <a:miter lim="400000"/>
              </a:ln>
              <a:effectLst/>
            </c:spPr>
          </c:marker>
          <c:cat>
            <c:strRef>
              <c:f>Sheet1!$B$1:$I$1</c:f>
              <c:strCache>
                <c:ptCount val="8"/>
                <c:pt idx="0">
                  <c:v>Q1'2016</c:v>
                </c:pt>
                <c:pt idx="1">
                  <c:v>Q2'2016</c:v>
                </c:pt>
                <c:pt idx="2">
                  <c:v>Q3'2016</c:v>
                </c:pt>
                <c:pt idx="3">
                  <c:v>Q4'2016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100</c:v>
                </c:pt>
                <c:pt idx="1">
                  <c:v>200</c:v>
                </c:pt>
                <c:pt idx="2">
                  <c:v>400</c:v>
                </c:pt>
                <c:pt idx="3">
                  <c:v>800</c:v>
                </c:pt>
                <c:pt idx="4">
                  <c:v>3000</c:v>
                </c:pt>
                <c:pt idx="5">
                  <c:v>6000</c:v>
                </c:pt>
                <c:pt idx="6">
                  <c:v>12000</c:v>
                </c:pt>
                <c:pt idx="7">
                  <c:v>24000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4E-475C-9558-437F6A530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478888"/>
        <c:axId val="1"/>
      </c:lineChart>
      <c:catAx>
        <c:axId val="388478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noFill/>
            <a:miter lim="400000"/>
          </a:ln>
        </c:spPr>
        <c:txPr>
          <a:bodyPr rot="0"/>
          <a:lstStyle/>
          <a:p>
            <a:pPr lvl="0">
              <a:defRPr sz="1312" b="0" i="0" u="none" strike="noStrike">
                <a:solidFill>
                  <a:srgbClr val="000000"/>
                </a:solidFill>
                <a:effectLst/>
                <a:latin typeface="Proxima Nova Light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1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12700" cap="flat">
            <a:noFill/>
            <a:miter lim="400000"/>
          </a:ln>
        </c:spPr>
        <c:txPr>
          <a:bodyPr rot="0"/>
          <a:lstStyle/>
          <a:p>
            <a:pPr lvl="0">
              <a:defRPr sz="1312" b="0" i="0" u="none" strike="noStrike">
                <a:solidFill>
                  <a:srgbClr val="FFFFFF"/>
                </a:solidFill>
                <a:effectLst/>
                <a:latin typeface="Proxima Nova Light"/>
              </a:defRPr>
            </a:pPr>
            <a:endParaRPr lang="ru-RU"/>
          </a:p>
        </c:txPr>
        <c:crossAx val="388478888"/>
        <c:crosses val="autoZero"/>
        <c:crossBetween val="midCat"/>
        <c:majorUnit val="7500"/>
        <c:minorUnit val="37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3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000" cap="none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>
            <a:lvl1pPr>
              <a:defRPr sz="8000" cap="none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sz="8000" cap="none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 cap="none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6000"/>
              <a:t>Текст заголовка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652041" y="750788"/>
            <a:ext cx="9700718" cy="759024"/>
          </a:xfrm>
          <a:prstGeom prst="rect">
            <a:avLst/>
          </a:prstGeom>
        </p:spPr>
        <p:txBody>
          <a:bodyPr/>
          <a:lstStyle>
            <a:lvl1pPr>
              <a:defRPr sz="4000" b="1" cap="none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4000" b="1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/>
          <a:lstStyle>
            <a:lvl1pPr>
              <a:defRPr sz="8000" cap="none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/>
            </a:pPr>
            <a:r>
              <a:rPr sz="8000"/>
              <a:t>Текст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1pPr>
            <a:lvl2pPr marL="685800" indent="-342900">
              <a:spcBef>
                <a:spcPts val="32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2pPr>
            <a:lvl3pPr marL="1028700" indent="-342900">
              <a:spcBef>
                <a:spcPts val="32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3pPr>
            <a:lvl4pPr marL="1371600" indent="-342900">
              <a:spcBef>
                <a:spcPts val="32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4pPr>
            <a:lvl5pPr marL="1714500" indent="-342900">
              <a:spcBef>
                <a:spcPts val="3200"/>
              </a:spcBef>
              <a:buSzPct val="75000"/>
              <a:buChar char="•"/>
              <a:defRPr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 marL="444500" indent="-444500"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1pPr>
            <a:lvl2pPr marL="889000" indent="-444500"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2pPr>
            <a:lvl3pPr marL="1333500" indent="-444500"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3pPr>
            <a:lvl4pPr marL="1778000" indent="-444500"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4pPr>
            <a:lvl5pPr marL="2222500" indent="-444500">
              <a:buSzPct val="75000"/>
              <a:buChar char="•"/>
              <a:defRPr sz="3600"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948" y="133101"/>
            <a:ext cx="11708904" cy="1105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/>
            </a:pPr>
            <a:r>
              <a:rPr sz="4500" cap="all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1519634"/>
            <a:ext cx="11099800" cy="7171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  <p:sp>
        <p:nvSpPr>
          <p:cNvPr id="4" name="Shape 4"/>
          <p:cNvSpPr/>
          <p:nvPr/>
        </p:nvSpPr>
        <p:spPr>
          <a:xfrm flipV="1">
            <a:off x="156966" y="1149349"/>
            <a:ext cx="12690867" cy="2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497384" y="9264650"/>
            <a:ext cx="265532" cy="3048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3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1pPr>
      <a:lvl2pPr indent="2286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2pPr>
      <a:lvl3pPr indent="4572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3pPr>
      <a:lvl4pPr indent="6858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4pPr>
      <a:lvl5pPr indent="9144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5pPr>
      <a:lvl6pPr indent="11430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6pPr>
      <a:lvl7pPr indent="13716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7pPr>
      <a:lvl8pPr indent="16002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8pPr>
      <a:lvl9pPr indent="1828800" algn="ctr" defTabSz="584200">
        <a:defRPr sz="4500" cap="all">
          <a:latin typeface="Proxima Nova Bold"/>
          <a:ea typeface="Proxima Nova Bold"/>
          <a:cs typeface="Proxima Nova Bold"/>
          <a:sym typeface="Proxima Nova Bold"/>
        </a:defRPr>
      </a:lvl9pPr>
    </p:titleStyle>
    <p:bodyStyle>
      <a:lvl1pPr defTabSz="584200">
        <a:spcBef>
          <a:spcPts val="4200"/>
        </a:spcBef>
        <a:defRPr sz="2800">
          <a:latin typeface="Proxima Nova Light"/>
          <a:ea typeface="Proxima Nova Light"/>
          <a:cs typeface="Proxima Nova Light"/>
          <a:sym typeface="Proxima Nova Light"/>
        </a:defRPr>
      </a:lvl1pPr>
      <a:lvl2pPr indent="444500" defTabSz="584200">
        <a:spcBef>
          <a:spcPts val="4200"/>
        </a:spcBef>
        <a:defRPr sz="2800">
          <a:latin typeface="Proxima Nova Light"/>
          <a:ea typeface="Proxima Nova Light"/>
          <a:cs typeface="Proxima Nova Light"/>
          <a:sym typeface="Proxima Nova Light"/>
        </a:defRPr>
      </a:lvl2pPr>
      <a:lvl3pPr indent="889000" defTabSz="584200">
        <a:spcBef>
          <a:spcPts val="4200"/>
        </a:spcBef>
        <a:defRPr sz="2800">
          <a:latin typeface="Proxima Nova Light"/>
          <a:ea typeface="Proxima Nova Light"/>
          <a:cs typeface="Proxima Nova Light"/>
          <a:sym typeface="Proxima Nova Light"/>
        </a:defRPr>
      </a:lvl3pPr>
      <a:lvl4pPr indent="1333500" defTabSz="584200">
        <a:spcBef>
          <a:spcPts val="4200"/>
        </a:spcBef>
        <a:defRPr sz="2800">
          <a:latin typeface="Proxima Nova Light"/>
          <a:ea typeface="Proxima Nova Light"/>
          <a:cs typeface="Proxima Nova Light"/>
          <a:sym typeface="Proxima Nova Light"/>
        </a:defRPr>
      </a:lvl4pPr>
      <a:lvl5pPr indent="1778000" defTabSz="584200">
        <a:spcBef>
          <a:spcPts val="4200"/>
        </a:spcBef>
        <a:defRPr sz="2800">
          <a:latin typeface="Proxima Nova Light"/>
          <a:ea typeface="Proxima Nova Light"/>
          <a:cs typeface="Proxima Nova Light"/>
          <a:sym typeface="Proxima Nova Light"/>
        </a:defRPr>
      </a:lvl5pPr>
      <a:lvl6pPr marL="2568222" indent="-345722" defTabSz="584200">
        <a:spcBef>
          <a:spcPts val="4200"/>
        </a:spcBef>
        <a:buSzPct val="75000"/>
        <a:buChar char="•"/>
        <a:defRPr sz="2800">
          <a:latin typeface="Proxima Nova Light"/>
          <a:ea typeface="Proxima Nova Light"/>
          <a:cs typeface="Proxima Nova Light"/>
          <a:sym typeface="Proxima Nova Light"/>
        </a:defRPr>
      </a:lvl6pPr>
      <a:lvl7pPr marL="3012722" indent="-345722" defTabSz="584200">
        <a:spcBef>
          <a:spcPts val="4200"/>
        </a:spcBef>
        <a:buSzPct val="75000"/>
        <a:buChar char="•"/>
        <a:defRPr sz="2800">
          <a:latin typeface="Proxima Nova Light"/>
          <a:ea typeface="Proxima Nova Light"/>
          <a:cs typeface="Proxima Nova Light"/>
          <a:sym typeface="Proxima Nova Light"/>
        </a:defRPr>
      </a:lvl7pPr>
      <a:lvl8pPr marL="3457222" indent="-345722" defTabSz="584200">
        <a:spcBef>
          <a:spcPts val="4200"/>
        </a:spcBef>
        <a:buSzPct val="75000"/>
        <a:buChar char="•"/>
        <a:defRPr sz="2800">
          <a:latin typeface="Proxima Nova Light"/>
          <a:ea typeface="Proxima Nova Light"/>
          <a:cs typeface="Proxima Nova Light"/>
          <a:sym typeface="Proxima Nova Light"/>
        </a:defRPr>
      </a:lvl8pPr>
      <a:lvl9pPr marL="3901722" indent="-345722" defTabSz="584200">
        <a:spcBef>
          <a:spcPts val="4200"/>
        </a:spcBef>
        <a:buSzPct val="75000"/>
        <a:buChar char="•"/>
        <a:defRPr sz="2800">
          <a:latin typeface="Proxima Nova Light"/>
          <a:ea typeface="Proxima Nova Light"/>
          <a:cs typeface="Proxima Nova Light"/>
          <a:sym typeface="Proxima Nova Light"/>
        </a:defRPr>
      </a:lvl9pPr>
    </p:bodyStyle>
    <p:otherStyle>
      <a:lvl1pPr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1pPr>
      <a:lvl2pPr indent="2286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2pPr>
      <a:lvl3pPr indent="4572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3pPr>
      <a:lvl4pPr indent="6858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4pPr>
      <a:lvl5pPr indent="9144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5pPr>
      <a:lvl6pPr indent="11430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6pPr>
      <a:lvl7pPr indent="13716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7pPr>
      <a:lvl8pPr indent="16002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8pPr>
      <a:lvl9pPr indent="1828800" algn="ctr" defTabSz="584200">
        <a:defRPr sz="1300">
          <a:solidFill>
            <a:schemeClr val="tx1"/>
          </a:solidFill>
          <a:latin typeface="+mn-lt"/>
          <a:ea typeface="+mn-ea"/>
          <a:cs typeface="+mn-cs"/>
          <a:sym typeface="Proxima Nov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tventure.ru" TargetMode="External"/><Relationship Id="rId2" Type="http://schemas.openxmlformats.org/officeDocument/2006/relationships/hyperlink" Target="https://itventure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ikorole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imeout.ru" TargetMode="External"/><Relationship Id="rId2" Type="http://schemas.openxmlformats.org/officeDocument/2006/relationships/hyperlink" Target="http://afisha.ru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mail.ru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korolev" TargetMode="External"/><Relationship Id="rId3" Type="http://schemas.openxmlformats.org/officeDocument/2006/relationships/hyperlink" Target="http://www.slideshare.net/Sky7777?utm_campaign=profiletracking&amp;utm_medium=sssite&amp;utm_source=ssslideview" TargetMode="External"/><Relationship Id="rId7" Type="http://schemas.openxmlformats.org/officeDocument/2006/relationships/hyperlink" Target="http://tcrn.ch/1MVItQ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techcrunch.com/author/kim-mai-cutler/" TargetMode="External"/><Relationship Id="rId5" Type="http://schemas.openxmlformats.org/officeDocument/2006/relationships/hyperlink" Target="http://bit.ly/1IX9fcS" TargetMode="External"/><Relationship Id="rId4" Type="http://schemas.openxmlformats.org/officeDocument/2006/relationships/hyperlink" Target="http://bit.ly/1BcXXyu" TargetMode="External"/><Relationship Id="rId9" Type="http://schemas.openxmlformats.org/officeDocument/2006/relationships/hyperlink" Target="https://itventure.r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270000" y="2676686"/>
            <a:ext cx="10464800" cy="3302001"/>
          </a:xfrm>
          <a:prstGeom prst="rect">
            <a:avLst/>
          </a:prstGeom>
        </p:spPr>
        <p:txBody>
          <a:bodyPr/>
          <a:lstStyle>
            <a:lvl1pPr defTabSz="502412">
              <a:defRPr sz="6880" cap="all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 cap="none"/>
            </a:pPr>
            <a:r>
              <a:rPr sz="6880" cap="all" dirty="0" err="1"/>
              <a:t>Шаблон</a:t>
            </a:r>
            <a:r>
              <a:rPr sz="6880" cap="all" dirty="0"/>
              <a:t> ИНВЕСТИЦИОННОЙ </a:t>
            </a:r>
            <a:r>
              <a:rPr sz="6880" cap="all" dirty="0" err="1"/>
              <a:t>презентации</a:t>
            </a:r>
            <a:endParaRPr sz="6880" cap="all" dirty="0"/>
          </a:p>
        </p:txBody>
      </p:sp>
      <p:sp>
        <p:nvSpPr>
          <p:cNvPr id="6" name="Shape 48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" name="Shape 88"/>
          <p:cNvSpPr/>
          <p:nvPr/>
        </p:nvSpPr>
        <p:spPr>
          <a:xfrm>
            <a:off x="298094" y="8847732"/>
            <a:ext cx="5313566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lang="ru-RU" sz="1600" dirty="0" smtClean="0"/>
              <a:t>Венчурный инвестиционный фонд </a:t>
            </a:r>
            <a:r>
              <a:rPr lang="en-US" sz="1600" dirty="0" smtClean="0"/>
              <a:t>itVenture</a:t>
            </a:r>
            <a:endParaRPr lang="ru-RU" sz="1600" dirty="0"/>
          </a:p>
          <a:p>
            <a:pPr lvl="0">
              <a:defRPr sz="1800"/>
            </a:pPr>
            <a:r>
              <a:rPr lang="en-US" sz="1600" dirty="0" smtClean="0">
                <a:hlinkClick r:id="rId2"/>
              </a:rPr>
              <a:t>https://itventure.ru</a:t>
            </a:r>
            <a:endParaRPr lang="en-US" sz="1600" dirty="0" smtClean="0"/>
          </a:p>
          <a:p>
            <a:pPr>
              <a:defRPr sz="1800"/>
            </a:pPr>
            <a:r>
              <a:rPr lang="en-US" sz="1600" dirty="0" smtClean="0">
                <a:hlinkClick r:id="rId3"/>
              </a:rPr>
              <a:t>info@itventure.ru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Shape 88"/>
          <p:cNvSpPr/>
          <p:nvPr/>
        </p:nvSpPr>
        <p:spPr>
          <a:xfrm>
            <a:off x="7534267" y="8847732"/>
            <a:ext cx="5313566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 algn="r">
              <a:defRPr sz="1800"/>
            </a:pPr>
            <a:r>
              <a:rPr lang="ru-RU" dirty="0" smtClean="0"/>
              <a:t>Илья </a:t>
            </a:r>
            <a:r>
              <a:rPr lang="ru-RU" sz="1600" dirty="0" smtClean="0"/>
              <a:t>Королев</a:t>
            </a:r>
          </a:p>
          <a:p>
            <a:pPr lvl="0" algn="r">
              <a:defRPr sz="1800"/>
            </a:pPr>
            <a:r>
              <a:rPr lang="en-US" dirty="0">
                <a:hlinkClick r:id="rId4"/>
              </a:rPr>
              <a:t>https://</a:t>
            </a:r>
            <a:r>
              <a:rPr lang="en-US" sz="1600" dirty="0">
                <a:hlinkClick r:id="rId4"/>
              </a:rPr>
              <a:t>www.facebook.com/ikorolev</a:t>
            </a:r>
            <a:endParaRPr sz="1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PITCH (лучше всего)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533400" y="2085875"/>
            <a:ext cx="5682854" cy="6089850"/>
          </a:xfrm>
          <a:prstGeom prst="rect">
            <a:avLst/>
          </a:prstGeom>
        </p:spPr>
        <p:txBody>
          <a:bodyPr/>
          <a:lstStyle/>
          <a:p>
            <a:pPr lvl="0" defTabSz="479044">
              <a:spcBef>
                <a:spcPts val="3400"/>
              </a:spcBef>
              <a:defRPr sz="1800"/>
            </a:pPr>
            <a:r>
              <a:rPr sz="2296">
                <a:latin typeface="Proxima Nova Bold"/>
                <a:ea typeface="Proxima Nova Bold"/>
                <a:cs typeface="Proxima Nova Bold"/>
                <a:sym typeface="Proxima Nova Bold"/>
              </a:rPr>
              <a:t>Для кого </a:t>
            </a:r>
            <a:r>
              <a:rPr sz="2296"/>
              <a:t>(целевой сегмент)</a:t>
            </a:r>
            <a:endParaRPr sz="2296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defTabSz="479044">
              <a:spcBef>
                <a:spcPts val="3400"/>
              </a:spcBef>
              <a:defRPr sz="1800"/>
            </a:pPr>
            <a:r>
              <a:rPr sz="2296">
                <a:latin typeface="Proxima Nova Bold"/>
                <a:ea typeface="Proxima Nova Bold"/>
                <a:cs typeface="Proxima Nova Bold"/>
                <a:sym typeface="Proxima Nova Bold"/>
              </a:rPr>
              <a:t>Которые недовольны </a:t>
            </a:r>
            <a:r>
              <a:rPr sz="2296"/>
              <a:t>(текущая альтернатива)</a:t>
            </a:r>
            <a:endParaRPr sz="2296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defTabSz="479044">
              <a:spcBef>
                <a:spcPts val="3400"/>
              </a:spcBef>
              <a:defRPr sz="1800"/>
            </a:pPr>
            <a:r>
              <a:rPr sz="2296">
                <a:latin typeface="Proxima Nova Bold"/>
                <a:ea typeface="Proxima Nova Bold"/>
                <a:cs typeface="Proxima Nova Bold"/>
                <a:sym typeface="Proxima Nova Bold"/>
              </a:rPr>
              <a:t>Наш продукт </a:t>
            </a:r>
            <a:r>
              <a:rPr sz="2296"/>
              <a:t>(ваша продуктовая категория)</a:t>
            </a:r>
            <a:endParaRPr sz="2296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defTabSz="479044">
              <a:spcBef>
                <a:spcPts val="3400"/>
              </a:spcBef>
              <a:defRPr sz="1800"/>
            </a:pPr>
            <a:r>
              <a:rPr sz="2296">
                <a:latin typeface="Proxima Nova Bold"/>
                <a:ea typeface="Proxima Nova Bold"/>
                <a:cs typeface="Proxima Nova Bold"/>
                <a:sym typeface="Proxima Nova Bold"/>
              </a:rPr>
              <a:t>Который позволяет </a:t>
            </a:r>
            <a:r>
              <a:rPr sz="2296"/>
              <a:t>(ключевое решение)</a:t>
            </a:r>
          </a:p>
          <a:p>
            <a:pPr lvl="0" defTabSz="479044">
              <a:spcBef>
                <a:spcPts val="3400"/>
              </a:spcBef>
              <a:defRPr sz="1800"/>
            </a:pPr>
            <a:r>
              <a:rPr sz="2296">
                <a:latin typeface="Proxima Nova Bold"/>
                <a:ea typeface="Proxima Nova Bold"/>
                <a:cs typeface="Proxima Nova Bold"/>
                <a:sym typeface="Proxima Nova Bold"/>
              </a:rPr>
              <a:t>В отличие </a:t>
            </a:r>
            <a:r>
              <a:rPr sz="2296"/>
              <a:t>(альтернативные решения)</a:t>
            </a:r>
            <a:endParaRPr sz="2296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defTabSz="479044">
              <a:spcBef>
                <a:spcPts val="3400"/>
              </a:spcBef>
              <a:defRPr sz="1800"/>
            </a:pPr>
            <a:r>
              <a:rPr sz="2296">
                <a:latin typeface="Proxima Nova Bold"/>
                <a:ea typeface="Proxima Nova Bold"/>
                <a:cs typeface="Proxima Nova Bold"/>
                <a:sym typeface="Proxima Nova Bold"/>
              </a:rPr>
              <a:t>Мы сделали </a:t>
            </a:r>
            <a:r>
              <a:rPr sz="2296"/>
              <a:t>(ключевой функционал вашего продукта для конкретного решения проблемы)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10</a:t>
            </a:fld>
            <a:endParaRPr sz="1300"/>
          </a:p>
        </p:txBody>
      </p:sp>
      <p:sp>
        <p:nvSpPr>
          <p:cNvPr id="100" name="Shape 100"/>
          <p:cNvSpPr/>
          <p:nvPr/>
        </p:nvSpPr>
        <p:spPr>
          <a:xfrm>
            <a:off x="298094" y="8847732"/>
            <a:ext cx="1130376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На основе Elevator Test – Crossing the Chasm by Geoffrey A. Moore</a:t>
            </a:r>
          </a:p>
        </p:txBody>
      </p:sp>
      <p:sp>
        <p:nvSpPr>
          <p:cNvPr id="101" name="Shape 101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6781800" y="2085875"/>
            <a:ext cx="5682854" cy="60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 algn="l" defTabSz="350520">
              <a:spcBef>
                <a:spcPts val="2500"/>
              </a:spcBef>
              <a:defRPr sz="1800"/>
            </a:pP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Для молодых людей, живущих в городах до 1 млн. жителей</a:t>
            </a:r>
          </a:p>
          <a:p>
            <a:pPr lvl="0" algn="l" defTabSz="350520">
              <a:spcBef>
                <a:spcPts val="2500"/>
              </a:spcBef>
              <a:defRPr sz="1800"/>
            </a:pP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Которые недовольны качеством и полнотой информации о городских мероприятиях и событий в пабликах вКонтакте и Одноклассниках</a:t>
            </a:r>
            <a:endParaRPr sz="168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algn="l" defTabSz="350520">
              <a:spcBef>
                <a:spcPts val="2500"/>
              </a:spcBef>
              <a:defRPr sz="1800"/>
            </a:pP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Наш продукт – это интернет-сайт и мобильное приложение – афиша городских мероприятий</a:t>
            </a:r>
            <a:endParaRPr sz="168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algn="l" defTabSz="350520">
              <a:spcBef>
                <a:spcPts val="2500"/>
              </a:spcBef>
              <a:defRPr sz="1800"/>
            </a:pP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Который позволяет найти самое интересное мероприятие или событие в своем городе</a:t>
            </a:r>
          </a:p>
          <a:p>
            <a:pPr lvl="0" algn="l" defTabSz="350520">
              <a:spcBef>
                <a:spcPts val="2500"/>
              </a:spcBef>
              <a:defRPr sz="1800"/>
            </a:pP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В отличие от </a:t>
            </a:r>
            <a:r>
              <a:rPr sz="1680" u="sng">
                <a:latin typeface="Proxima Nova Light"/>
                <a:ea typeface="Proxima Nova Light"/>
                <a:cs typeface="Proxima Nova Light"/>
                <a:sym typeface="Proxima Nova Light"/>
                <a:hlinkClick r:id="rId2"/>
              </a:rPr>
              <a:t>afisha.ru</a:t>
            </a: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 и </a:t>
            </a:r>
            <a:r>
              <a:rPr sz="1680" u="sng">
                <a:latin typeface="Proxima Nova Light"/>
                <a:ea typeface="Proxima Nova Light"/>
                <a:cs typeface="Proxima Nova Light"/>
                <a:sym typeface="Proxima Nova Light"/>
                <a:hlinkClick r:id="rId3"/>
              </a:rPr>
              <a:t>timeout.ru</a:t>
            </a: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, которым не интересно публиковать мероприятия в малых городах и с потенциальным количеством посетителей до 500 человек, мы умеем и любим собирать контент для регионов</a:t>
            </a:r>
            <a:endParaRPr sz="168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algn="l" defTabSz="350520">
              <a:spcBef>
                <a:spcPts val="2500"/>
              </a:spcBef>
              <a:defRPr sz="1800"/>
            </a:pPr>
            <a:r>
              <a:rPr sz="1680">
                <a:latin typeface="Proxima Nova Light"/>
                <a:ea typeface="Proxima Nova Light"/>
                <a:cs typeface="Proxima Nova Light"/>
                <a:sym typeface="Proxima Nova Light"/>
              </a:rPr>
              <a:t>У нас есть платформа для организаторов  мероприятий, сайт и мобильное приложение для пользователей, а так же партнерства с крупными агрегаторами событий.</a:t>
            </a:r>
          </a:p>
        </p:txBody>
      </p:sp>
      <p:sp>
        <p:nvSpPr>
          <p:cNvPr id="103" name="Shape 103"/>
          <p:cNvSpPr/>
          <p:nvPr/>
        </p:nvSpPr>
        <p:spPr>
          <a:xfrm>
            <a:off x="8497778" y="1670049"/>
            <a:ext cx="1176567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spcBef>
                <a:spcPts val="4200"/>
              </a:spcBef>
              <a:defRPr sz="2100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/>
            </a:pPr>
            <a:r>
              <a:rPr sz="2100"/>
              <a:t>Пример.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xfrm>
            <a:off x="12522149" y="9264650"/>
            <a:ext cx="216002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11</a:t>
            </a:fld>
            <a:endParaRPr sz="1300"/>
          </a:p>
        </p:txBody>
      </p:sp>
      <p:graphicFrame>
        <p:nvGraphicFramePr>
          <p:cNvPr id="106" name="Chart 106"/>
          <p:cNvGraphicFramePr/>
          <p:nvPr/>
        </p:nvGraphicFramePr>
        <p:xfrm>
          <a:off x="1110289" y="1443989"/>
          <a:ext cx="10428393" cy="6865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952500" y="1506934"/>
            <a:ext cx="11099800" cy="7171532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Метрики: </a:t>
            </a:r>
            <a:r>
              <a:rPr sz="2800"/>
              <a:t>Покажите как быстро вы растете (выручка, количество платящих, количество активных пользователей). Ключевые метрики (ARPU/ARPPU + стоимость привлечения (CPA/CAC) + конверсия в платящего, Retention%, churn%, виральность, k-фактор )</a:t>
            </a:r>
          </a:p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OMTM*:</a:t>
            </a:r>
            <a:r>
              <a:rPr sz="2800"/>
              <a:t> Ключевая метрика, которая определяет рост вашего бизнеса на текущий момент и её динамика в времени (последние 6-12 месяцев)</a:t>
            </a:r>
            <a:endParaRPr sz="280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Достижения: </a:t>
            </a:r>
            <a:r>
              <a:rPr sz="2800"/>
              <a:t>Какие программы закончила компания (акселераторы, инкубаторы, интенсивные программы обучения), какие награды есть у компании</a:t>
            </a: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ДИНАМИКА (TRACTION)</a:t>
            </a:r>
          </a:p>
        </p:txBody>
      </p:sp>
      <p:sp>
        <p:nvSpPr>
          <p:cNvPr id="109" name="Shape 109"/>
          <p:cNvSpPr/>
          <p:nvPr/>
        </p:nvSpPr>
        <p:spPr>
          <a:xfrm>
            <a:off x="298094" y="8847732"/>
            <a:ext cx="1121486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Графики с пояснением – лучше простых булитов. Дополнительно: можете указать кто про вас пишет (Forbes, SiliconRus, TechCrunch, (не заказные статьи), отзыв (цитата) лидера мнений, известные брэнды, которые стали вашими клиентами, большой pipeline клиентов, которые готовы подписать с вами контракты. Ключевые вехи компании. OMTM – One Metric That Matters</a:t>
            </a:r>
          </a:p>
        </p:txBody>
      </p:sp>
      <p:sp>
        <p:nvSpPr>
          <p:cNvPr id="110" name="Shape 110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ИСТОРИЯ КОМПАНИИ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12499530" y="9264650"/>
            <a:ext cx="26124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12</a:t>
            </a:fld>
            <a:endParaRPr sz="1300"/>
          </a:p>
        </p:txBody>
      </p:sp>
      <p:sp>
        <p:nvSpPr>
          <p:cNvPr id="114" name="Shape 114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847946" y="1600200"/>
            <a:ext cx="4043681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6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2600"/>
              <a:t>Основные вехи компании</a:t>
            </a:r>
          </a:p>
        </p:txBody>
      </p:sp>
      <p:sp>
        <p:nvSpPr>
          <p:cNvPr id="116" name="Shape 116"/>
          <p:cNvSpPr/>
          <p:nvPr/>
        </p:nvSpPr>
        <p:spPr>
          <a:xfrm>
            <a:off x="7837162" y="1587500"/>
            <a:ext cx="392249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6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2600"/>
              <a:t>Инвесторы и инвестиции</a:t>
            </a:r>
          </a:p>
        </p:txBody>
      </p:sp>
      <p:sp>
        <p:nvSpPr>
          <p:cNvPr id="117" name="Shape 117"/>
          <p:cNvSpPr/>
          <p:nvPr/>
        </p:nvSpPr>
        <p:spPr>
          <a:xfrm>
            <a:off x="7837162" y="6273800"/>
            <a:ext cx="320728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6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2600"/>
              <a:t>Структура компании</a:t>
            </a:r>
          </a:p>
        </p:txBody>
      </p:sp>
      <p:sp>
        <p:nvSpPr>
          <p:cNvPr id="118" name="Shape 118"/>
          <p:cNvSpPr/>
          <p:nvPr/>
        </p:nvSpPr>
        <p:spPr>
          <a:xfrm flipV="1">
            <a:off x="1018507" y="2518718"/>
            <a:ext cx="1" cy="5626101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962597" y="24701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267046" y="2362200"/>
            <a:ext cx="5661927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Основана: август 2012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1-ые инвестиции: от основателя 100 тыс. руб.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Запуск MVP: декабрь 2012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Первый платящий клиент: Январь 2013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100 платящих клиентов: Март 2013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5 сотрудников в компании: Июня 2013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1000 активных пользователей в месяц: Август 2015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: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: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:</a:t>
            </a:r>
          </a:p>
          <a:p>
            <a:pPr lvl="0" algn="l">
              <a:defRPr sz="1800"/>
            </a:pPr>
            <a:endParaRPr sz="170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:</a:t>
            </a:r>
          </a:p>
        </p:txBody>
      </p:sp>
      <p:sp>
        <p:nvSpPr>
          <p:cNvPr id="121" name="Shape 121"/>
          <p:cNvSpPr/>
          <p:nvPr/>
        </p:nvSpPr>
        <p:spPr>
          <a:xfrm>
            <a:off x="962597" y="30162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962597" y="35369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962597" y="40830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880446" y="2165350"/>
            <a:ext cx="5661927" cy="1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5" name="Shape 125"/>
          <p:cNvSpPr/>
          <p:nvPr/>
        </p:nvSpPr>
        <p:spPr>
          <a:xfrm flipV="1">
            <a:off x="7872034" y="2184400"/>
            <a:ext cx="4101860" cy="1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7872034" y="6883400"/>
            <a:ext cx="4101860" cy="0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127" name="Table 127"/>
          <p:cNvGraphicFramePr/>
          <p:nvPr/>
        </p:nvGraphicFramePr>
        <p:xfrm>
          <a:off x="7914607" y="2491680"/>
          <a:ext cx="4242246" cy="1028650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12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5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Общая сумма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185208" lvl="0" indent="-185208" algn="l" defTabSz="914400">
                        <a:buSzPct val="75000"/>
                        <a:buChar char="•"/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2 млн. руб.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Название компании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185208" lvl="0" indent="-185208" algn="l" defTabSz="914400">
                        <a:buSzPct val="75000"/>
                        <a:buChar char="•"/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Sparta VC</a:t>
                      </a:r>
                    </a:p>
                    <a:p>
                      <a:pPr marL="185208" lvl="0" indent="-185208" algn="l" defTabSz="914400">
                        <a:buSzPct val="75000"/>
                        <a:buChar char="•"/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Бизнес ангел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8" name="Table 128"/>
          <p:cNvGraphicFramePr/>
          <p:nvPr/>
        </p:nvGraphicFramePr>
        <p:xfrm>
          <a:off x="7914607" y="7194128"/>
          <a:ext cx="4242246" cy="887362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12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81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Основатели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185208" lvl="0" indent="-185208" algn="l" defTabSz="914400">
                        <a:buSzPct val="75000"/>
                        <a:buChar char="•"/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80%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681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Инвесторы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185208" lvl="0" indent="-185208" algn="l" defTabSz="914400">
                        <a:buSzPct val="75000"/>
                        <a:buChar char="•"/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20%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9" name="Shape 129"/>
          <p:cNvSpPr/>
          <p:nvPr/>
        </p:nvSpPr>
        <p:spPr>
          <a:xfrm>
            <a:off x="962597" y="46037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975297" y="51625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956247" y="57213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956247" y="62420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956247" y="675640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956247" y="72834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956247" y="7854950"/>
            <a:ext cx="124520" cy="124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/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asted-image.tif"/>
          <p:cNvPicPr/>
          <p:nvPr/>
        </p:nvPicPr>
        <p:blipFill>
          <a:blip r:embed="rId2">
            <a:alphaModFix amt="12469"/>
            <a:extLst/>
          </a:blip>
          <a:stretch>
            <a:fillRect/>
          </a:stretch>
        </p:blipFill>
        <p:spPr>
          <a:xfrm>
            <a:off x="615713" y="1317097"/>
            <a:ext cx="11080946" cy="7367651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Рынок / возможности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12502667" y="9264650"/>
            <a:ext cx="25496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13</a:t>
            </a:fld>
            <a:endParaRPr sz="1300"/>
          </a:p>
        </p:txBody>
      </p:sp>
      <p:sp>
        <p:nvSpPr>
          <p:cNvPr id="140" name="Shape 140"/>
          <p:cNvSpPr/>
          <p:nvPr/>
        </p:nvSpPr>
        <p:spPr>
          <a:xfrm>
            <a:off x="298094" y="8847732"/>
            <a:ext cx="1065080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Опишите целевой рынок компании (Общий – TAM, субс-сектор общего рынка – SAM). Количество клиентов, пользователей, проданных товаров и услуг. Размер в деньгах, скорость роста.</a:t>
            </a:r>
          </a:p>
        </p:txBody>
      </p:sp>
      <p:sp>
        <p:nvSpPr>
          <p:cNvPr id="141" name="Shape 141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108473" y="1619301"/>
            <a:ext cx="3213671" cy="32136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5451439" y="1815717"/>
            <a:ext cx="2820839" cy="2820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9401573" y="1936578"/>
            <a:ext cx="2579118" cy="2579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5" name="Shape 145"/>
          <p:cNvSpPr/>
          <p:nvPr/>
        </p:nvSpPr>
        <p:spPr>
          <a:xfrm rot="21600000">
            <a:off x="4515834" y="2971243"/>
            <a:ext cx="739429" cy="509787"/>
          </a:xfrm>
          <a:prstGeom prst="rightArrow">
            <a:avLst>
              <a:gd name="adj1" fmla="val 59741"/>
              <a:gd name="adj2" fmla="val 73832"/>
            </a:avLst>
          </a:prstGeom>
          <a:ln w="635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6" name="Shape 146"/>
          <p:cNvSpPr/>
          <p:nvPr/>
        </p:nvSpPr>
        <p:spPr>
          <a:xfrm rot="21600000">
            <a:off x="8465967" y="2971243"/>
            <a:ext cx="739429" cy="509787"/>
          </a:xfrm>
          <a:prstGeom prst="rightArrow">
            <a:avLst>
              <a:gd name="adj1" fmla="val 59741"/>
              <a:gd name="adj2" fmla="val 73832"/>
            </a:avLst>
          </a:prstGeom>
          <a:ln w="6350">
            <a:solidFill>
              <a:srgbClr val="85888D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 flipV="1">
            <a:off x="992744" y="5683923"/>
            <a:ext cx="3445130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flipV="1">
            <a:off x="5139294" y="5683923"/>
            <a:ext cx="3445130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49" name="Shape 149"/>
          <p:cNvSpPr/>
          <p:nvPr/>
        </p:nvSpPr>
        <p:spPr>
          <a:xfrm flipV="1">
            <a:off x="8968567" y="5688685"/>
            <a:ext cx="3445130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490542" y="5213775"/>
            <a:ext cx="444953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lvl="0">
              <a:defRPr sz="1800"/>
            </a:pPr>
            <a:r>
              <a:rPr sz="2000"/>
              <a:t>Расчеты</a:t>
            </a:r>
          </a:p>
        </p:txBody>
      </p:sp>
      <p:sp>
        <p:nvSpPr>
          <p:cNvPr id="151" name="Shape 151"/>
          <p:cNvSpPr/>
          <p:nvPr/>
        </p:nvSpPr>
        <p:spPr>
          <a:xfrm>
            <a:off x="4637092" y="5213775"/>
            <a:ext cx="444953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lvl="0">
              <a:defRPr sz="1800"/>
            </a:pPr>
            <a:r>
              <a:rPr sz="2000"/>
              <a:t>Расчеты</a:t>
            </a:r>
          </a:p>
        </p:txBody>
      </p:sp>
      <p:sp>
        <p:nvSpPr>
          <p:cNvPr id="152" name="Shape 152"/>
          <p:cNvSpPr/>
          <p:nvPr/>
        </p:nvSpPr>
        <p:spPr>
          <a:xfrm>
            <a:off x="8466366" y="5213775"/>
            <a:ext cx="444953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lvl="0">
              <a:defRPr sz="1800"/>
            </a:pPr>
            <a:r>
              <a:rPr sz="2000"/>
              <a:t>Расчеты</a:t>
            </a:r>
          </a:p>
        </p:txBody>
      </p:sp>
      <p:sp>
        <p:nvSpPr>
          <p:cNvPr id="153" name="Shape 153"/>
          <p:cNvSpPr/>
          <p:nvPr/>
        </p:nvSpPr>
        <p:spPr>
          <a:xfrm>
            <a:off x="490542" y="3022936"/>
            <a:ext cx="444953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/>
            </a:pPr>
            <a:r>
              <a:rPr sz="2000"/>
              <a:t>100 млрд. руб.</a:t>
            </a:r>
          </a:p>
        </p:txBody>
      </p:sp>
      <p:sp>
        <p:nvSpPr>
          <p:cNvPr id="154" name="Shape 154"/>
          <p:cNvSpPr/>
          <p:nvPr/>
        </p:nvSpPr>
        <p:spPr>
          <a:xfrm>
            <a:off x="4637092" y="3022936"/>
            <a:ext cx="444953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/>
            </a:pPr>
            <a:r>
              <a:rPr sz="2000"/>
              <a:t>10 млрд. руб.</a:t>
            </a:r>
          </a:p>
        </p:txBody>
      </p:sp>
      <p:sp>
        <p:nvSpPr>
          <p:cNvPr id="155" name="Shape 155"/>
          <p:cNvSpPr/>
          <p:nvPr/>
        </p:nvSpPr>
        <p:spPr>
          <a:xfrm>
            <a:off x="8466366" y="3022936"/>
            <a:ext cx="444953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/>
            </a:pPr>
            <a:r>
              <a:rPr sz="2000"/>
              <a:t>1 млрд. руб.</a:t>
            </a:r>
          </a:p>
        </p:txBody>
      </p:sp>
      <p:sp>
        <p:nvSpPr>
          <p:cNvPr id="156" name="Shape 156"/>
          <p:cNvSpPr/>
          <p:nvPr/>
        </p:nvSpPr>
        <p:spPr>
          <a:xfrm>
            <a:off x="1714951" y="2227021"/>
            <a:ext cx="200071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000">
                <a:latin typeface="Proxima Nova Light"/>
                <a:ea typeface="Proxima Nova Light"/>
                <a:cs typeface="Proxima Nova Light"/>
                <a:sym typeface="Proxima Nova Light"/>
              </a:rPr>
              <a:t>TAM</a:t>
            </a:r>
          </a:p>
          <a:p>
            <a:pPr lvl="0">
              <a:defRPr sz="1800"/>
            </a:pPr>
            <a:r>
              <a:rPr sz="1300">
                <a:latin typeface="Proxima Nova Light"/>
                <a:ea typeface="Proxima Nova Light"/>
                <a:cs typeface="Proxima Nova Light"/>
                <a:sym typeface="Proxima Nova Light"/>
              </a:rPr>
              <a:t>например. рынок CRM в России</a:t>
            </a:r>
          </a:p>
        </p:txBody>
      </p:sp>
      <p:sp>
        <p:nvSpPr>
          <p:cNvPr id="157" name="Shape 157"/>
          <p:cNvSpPr/>
          <p:nvPr/>
        </p:nvSpPr>
        <p:spPr>
          <a:xfrm>
            <a:off x="5755144" y="2227021"/>
            <a:ext cx="221342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2000">
                <a:latin typeface="Proxima Nova Light"/>
                <a:ea typeface="Proxima Nova Light"/>
                <a:cs typeface="Proxima Nova Light"/>
                <a:sym typeface="Proxima Nova Light"/>
              </a:rPr>
              <a:t>SAM</a:t>
            </a:r>
          </a:p>
          <a:p>
            <a:pPr lvl="0">
              <a:defRPr sz="1800"/>
            </a:pPr>
            <a:r>
              <a:rPr sz="1300">
                <a:latin typeface="Proxima Nova Light"/>
                <a:ea typeface="Proxima Nova Light"/>
                <a:cs typeface="Proxima Nova Light"/>
                <a:sym typeface="Proxima Nova Light"/>
              </a:rPr>
              <a:t>(например. рынок CRM для SMB в России)</a:t>
            </a:r>
          </a:p>
        </p:txBody>
      </p:sp>
      <p:sp>
        <p:nvSpPr>
          <p:cNvPr id="158" name="Shape 158"/>
          <p:cNvSpPr/>
          <p:nvPr/>
        </p:nvSpPr>
        <p:spPr>
          <a:xfrm>
            <a:off x="8466366" y="2227021"/>
            <a:ext cx="444953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lvl="0">
              <a:defRPr sz="1800"/>
            </a:pPr>
            <a:r>
              <a:rPr sz="2000"/>
              <a:t>SOM</a:t>
            </a:r>
          </a:p>
        </p:txBody>
      </p:sp>
      <p:sp>
        <p:nvSpPr>
          <p:cNvPr id="159" name="Shape 159"/>
          <p:cNvSpPr/>
          <p:nvPr/>
        </p:nvSpPr>
        <p:spPr>
          <a:xfrm>
            <a:off x="992744" y="6000978"/>
            <a:ext cx="344513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09902" lvl="0" indent="-209902" algn="l">
              <a:buSzPct val="75000"/>
              <a:buChar char="•"/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Расчет сверху-вниз</a:t>
            </a:r>
          </a:p>
          <a:p>
            <a:pPr marL="209902" lvl="0" indent="-209902" algn="l">
              <a:buSzPct val="75000"/>
              <a:buChar char="•"/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Анализ снизу-вверх</a:t>
            </a:r>
          </a:p>
        </p:txBody>
      </p:sp>
      <p:sp>
        <p:nvSpPr>
          <p:cNvPr id="160" name="Shape 160"/>
          <p:cNvSpPr/>
          <p:nvPr/>
        </p:nvSpPr>
        <p:spPr>
          <a:xfrm>
            <a:off x="5139294" y="6000755"/>
            <a:ext cx="3445129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09902" lvl="0" indent="-209902" algn="l">
              <a:buSzPct val="75000"/>
              <a:buChar char="•"/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Расчет сверху-вниз</a:t>
            </a:r>
          </a:p>
          <a:p>
            <a:pPr marL="209902" lvl="0" indent="-209902" algn="l">
              <a:buSzPct val="75000"/>
              <a:buChar char="•"/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Анализ снизу-вверх</a:t>
            </a:r>
          </a:p>
        </p:txBody>
      </p:sp>
      <p:sp>
        <p:nvSpPr>
          <p:cNvPr id="161" name="Shape 161"/>
          <p:cNvSpPr/>
          <p:nvPr/>
        </p:nvSpPr>
        <p:spPr>
          <a:xfrm>
            <a:off x="8968567" y="6000755"/>
            <a:ext cx="3445130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09902" lvl="0" indent="-209902" algn="l">
              <a:buSzPct val="75000"/>
              <a:buChar char="•"/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Расчет сверху-вниз</a:t>
            </a:r>
          </a:p>
          <a:p>
            <a:pPr marL="209902" lvl="0" indent="-209902" algn="l">
              <a:buSzPct val="75000"/>
              <a:buChar char="•"/>
              <a:defRPr sz="1800"/>
            </a:pPr>
            <a:r>
              <a:rPr sz="1700">
                <a:latin typeface="Proxima Nova Light"/>
                <a:ea typeface="Proxima Nova Light"/>
                <a:cs typeface="Proxima Nova Light"/>
                <a:sym typeface="Proxima Nova Light"/>
              </a:rPr>
              <a:t>Анализ снизу-вверх</a:t>
            </a:r>
          </a:p>
        </p:txBody>
      </p:sp>
      <p:sp>
        <p:nvSpPr>
          <p:cNvPr id="162" name="Shape 162"/>
          <p:cNvSpPr/>
          <p:nvPr/>
        </p:nvSpPr>
        <p:spPr>
          <a:xfrm>
            <a:off x="490542" y="3491146"/>
            <a:ext cx="444953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20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pPr lvl="0">
              <a:defRPr sz="1800"/>
            </a:pPr>
            <a:r>
              <a:rPr sz="2000"/>
              <a:t>CAGR – 35,6%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КЛИЕНТЫ и СЕГМЕНТЫ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502915" y="9264650"/>
            <a:ext cx="25447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14</a:t>
            </a:fld>
            <a:endParaRPr sz="1300"/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xfrm>
            <a:off x="952500" y="1506934"/>
            <a:ext cx="11099800" cy="7171532"/>
          </a:xfrm>
          <a:prstGeom prst="rect">
            <a:avLst/>
          </a:prstGeom>
        </p:spPr>
        <p:txBody>
          <a:bodyPr anchor="t"/>
          <a:lstStyle/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Портрет целевого клиента/пользователя:</a:t>
            </a:r>
            <a:r>
              <a:rPr sz="2660"/>
              <a:t> Опишите кто ваш клиент, как он принимает решение, какой у него бюджет на решение проблем, которые вы собираетесь решать. </a:t>
            </a:r>
          </a:p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Если B2B:</a:t>
            </a:r>
            <a:r>
              <a:rPr sz="2660"/>
              <a:t> Цепочка принятия решений. Кто пользователь, кто ЛПР (лицо принимающее решение), есть ли согласования с юристами и финансовым директором, кто владелец бюджета и их ценности.</a:t>
            </a:r>
          </a:p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Use Case: </a:t>
            </a:r>
            <a:r>
              <a:rPr sz="2660"/>
              <a:t>Опишите ситуацию, когда клиент/пользователь сталкивается с проблемой и как он решает её сейчас</a:t>
            </a:r>
          </a:p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Портрет раннего последователя: </a:t>
            </a:r>
            <a:r>
              <a:rPr sz="2660"/>
              <a:t>Опишите архетип вашего самого идеального клиента. У кого самая сильная боль. Кто плачет или просыпается в холодном поту по ночам от нерешенной проблемы.</a:t>
            </a:r>
          </a:p>
        </p:txBody>
      </p:sp>
      <p:sp>
        <p:nvSpPr>
          <p:cNvPr id="167" name="Shape 167"/>
          <p:cNvSpPr/>
          <p:nvPr/>
        </p:nvSpPr>
        <p:spPr>
          <a:xfrm>
            <a:off x="298094" y="8847732"/>
            <a:ext cx="11099802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Помните, что в B2B пользователь, тот кто принимает решение, а также владелец бюджета – скорей всего разные лица. У каждого может быть свой мотиватор использовать или не использовать ваше решение, соответсвенно для каждого должно быть свое ценностное предложение.</a:t>
            </a:r>
          </a:p>
        </p:txBody>
      </p:sp>
      <p:sp>
        <p:nvSpPr>
          <p:cNvPr id="168" name="Shape 168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4685030" y="184150"/>
            <a:ext cx="3634741" cy="938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0">
                <a:solidFill>
                  <a:srgbClr val="F7FAFC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0">
                <a:solidFill>
                  <a:srgbClr val="F7FAFC"/>
                </a:solidFill>
              </a:rPr>
              <a:t>?</a:t>
            </a:r>
          </a:p>
        </p:txBody>
      </p:sp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4320"/>
            </a:lvl1pPr>
          </a:lstStyle>
          <a:p>
            <a:pPr lvl="0">
              <a:defRPr sz="1800" cap="none"/>
            </a:pPr>
            <a:r>
              <a:rPr sz="4320" cap="all"/>
              <a:t>ПРОБЛЕМА / АЛЬТЕРНАТИВНЫЕ РЕШЕНИЯ</a:t>
            </a:r>
          </a:p>
        </p:txBody>
      </p:sp>
      <p:sp>
        <p:nvSpPr>
          <p:cNvPr id="172" name="Shape 172"/>
          <p:cNvSpPr/>
          <p:nvPr/>
        </p:nvSpPr>
        <p:spPr>
          <a:xfrm>
            <a:off x="298094" y="8847732"/>
            <a:ext cx="1109980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rPr>
              <a:t>Вы </a:t>
            </a:r>
            <a:r>
              <a:rPr sz="1400">
                <a:latin typeface="Proxima Nova Bold Italic"/>
                <a:ea typeface="Proxima Nova Bold Italic"/>
                <a:cs typeface="Proxima Nova Bold Italic"/>
                <a:sym typeface="Proxima Nova Bold Italic"/>
              </a:rPr>
              <a:t>не</a:t>
            </a:r>
            <a:r>
              <a: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rPr>
              <a:t> можете создать рынок/спрос, только лидеры (Apple, Google, </a:t>
            </a:r>
            <a:r>
              <a:rPr sz="1400" u="sng">
                <a:latin typeface="Proxima Nova Light Italic"/>
                <a:ea typeface="Proxima Nova Light Italic"/>
                <a:cs typeface="Proxima Nova Light Italic"/>
                <a:sym typeface="Proxima Nova Light Italic"/>
                <a:hlinkClick r:id="rId2"/>
              </a:rPr>
              <a:t>mail.ru</a:t>
            </a:r>
            <a:r>
              <a: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rPr>
              <a:t>, Yandex) могут! Размер боли/проблемы выражается в абсолютных и/или относительных значениях</a:t>
            </a:r>
          </a:p>
        </p:txBody>
      </p:sp>
      <p:sp>
        <p:nvSpPr>
          <p:cNvPr id="173" name="Shape 173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xfrm>
            <a:off x="952500" y="1506934"/>
            <a:ext cx="11099800" cy="7171532"/>
          </a:xfrm>
          <a:prstGeom prst="rect">
            <a:avLst/>
          </a:prstGeom>
        </p:spPr>
        <p:txBody>
          <a:bodyPr anchor="t"/>
          <a:lstStyle/>
          <a:p>
            <a:pPr lvl="0" defTabSz="578358">
              <a:spcBef>
                <a:spcPts val="4100"/>
              </a:spcBef>
              <a:defRPr sz="1800"/>
            </a:pPr>
            <a:r>
              <a:rPr sz="2772">
                <a:latin typeface="Proxima Nova Bold"/>
                <a:ea typeface="Proxima Nova Bold"/>
                <a:cs typeface="Proxima Nova Bold"/>
                <a:sym typeface="Proxima Nova Bold"/>
              </a:rPr>
              <a:t>Проблема: </a:t>
            </a:r>
            <a:r>
              <a:rPr sz="2772"/>
              <a:t>Какая </a:t>
            </a:r>
            <a:r>
              <a:rPr sz="2772" u="sng"/>
              <a:t>острая</a:t>
            </a:r>
            <a:r>
              <a:rPr sz="2772"/>
              <a:t> проблема есть на рынке? Какая неудовлетворенная потребность? На сколько данная проблема большая (в деньгах, времени, усилиях)?</a:t>
            </a:r>
          </a:p>
          <a:p>
            <a:pPr lvl="0" defTabSz="578358">
              <a:spcBef>
                <a:spcPts val="4100"/>
              </a:spcBef>
              <a:defRPr sz="1800"/>
            </a:pPr>
            <a:r>
              <a:rPr sz="2772"/>
              <a:t>«Продавайте проблему, а не решение» – Дэйв МакКлюр. «Решайте 1-ую проблему клиента» – Сайрус Массоми (CEO ZocDoc). Не 4-ую, 10-ую. От чего клиенты просыпаются по ночам?</a:t>
            </a:r>
          </a:p>
          <a:p>
            <a:pPr lvl="0" defTabSz="578358">
              <a:spcBef>
                <a:spcPts val="4100"/>
              </a:spcBef>
              <a:defRPr sz="1800"/>
            </a:pPr>
            <a:r>
              <a:rPr sz="2772">
                <a:latin typeface="Proxima Nova Bold"/>
                <a:ea typeface="Proxima Nova Bold"/>
                <a:cs typeface="Proxima Nova Bold"/>
                <a:sym typeface="Proxima Nova Bold"/>
              </a:rPr>
              <a:t>Альтернативные (существующие) решения: </a:t>
            </a:r>
            <a:r>
              <a:rPr sz="2772"/>
              <a:t>В чем самое большое ограничение на рынке и с каким решением вы конкурируете больше всего? Статус кво, который вы собираетесь поменять</a:t>
            </a:r>
          </a:p>
          <a:p>
            <a:pPr lvl="0" defTabSz="578358">
              <a:spcBef>
                <a:spcPts val="4100"/>
              </a:spcBef>
              <a:defRPr sz="1800"/>
            </a:pPr>
            <a:r>
              <a:rPr sz="2772">
                <a:latin typeface="Proxima Nova Bold"/>
                <a:ea typeface="Proxima Nova Bold"/>
                <a:cs typeface="Proxima Nova Bold"/>
                <a:sym typeface="Proxima Nova Bold"/>
              </a:rPr>
              <a:t>Вывод: </a:t>
            </a:r>
            <a:r>
              <a:rPr sz="2772"/>
              <a:t>Рынок на столько большой, что текущие решения не удовлетворяют / не решают существующие потребности /проблемы клиентов, поэтому для нас есть большая возможность.</a:t>
            </a:r>
            <a:r>
              <a:rPr sz="2772">
                <a:latin typeface="Proxima Nova Bold"/>
                <a:ea typeface="Proxima Nova Bold"/>
                <a:cs typeface="Proxima Nova Bold"/>
                <a:sym typeface="Proxima Nova Bold"/>
              </a:rPr>
              <a:t> </a:t>
            </a:r>
          </a:p>
        </p:txBody>
      </p:sp>
      <p:sp>
        <p:nvSpPr>
          <p:cNvPr id="175" name="Shape 175"/>
          <p:cNvSpPr>
            <a:spLocks noGrp="1"/>
          </p:cNvSpPr>
          <p:nvPr>
            <p:ph type="sldNum" sz="quarter" idx="2"/>
          </p:nvPr>
        </p:nvSpPr>
        <p:spPr>
          <a:xfrm>
            <a:off x="12499530" y="9264650"/>
            <a:ext cx="26124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15</a:t>
            </a:fld>
            <a:endParaRPr sz="130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4320"/>
            </a:lvl1pPr>
          </a:lstStyle>
          <a:p>
            <a:pPr lvl="0">
              <a:defRPr sz="1800" cap="none"/>
            </a:pPr>
            <a:r>
              <a:rPr sz="4320" cap="all"/>
              <a:t>ПРОБЛЕМА / АЛЬТЕРНАТИВНЫЕ РЕШЕНИЯ</a:t>
            </a:r>
          </a:p>
        </p:txBody>
      </p:sp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xfrm>
            <a:off x="12499365" y="9264650"/>
            <a:ext cx="26157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16</a:t>
            </a:fld>
            <a:endParaRPr sz="1300"/>
          </a:p>
        </p:txBody>
      </p:sp>
      <p:graphicFrame>
        <p:nvGraphicFramePr>
          <p:cNvPr id="179" name="Table 179"/>
          <p:cNvGraphicFramePr/>
          <p:nvPr/>
        </p:nvGraphicFramePr>
        <p:xfrm>
          <a:off x="711001" y="1803400"/>
          <a:ext cx="11582796" cy="730329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98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82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ПРОБЛЕМА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Вызов эвакуатора или авто техпомощи в стрессовой ситуации заставляет людей пользоваться первым попавшимся предложением, которое в большинстве случаев не оптимально (дорого и долго)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Гарантийный вызов эвакуатора или машины авто техпомощи в большинстве случаев ограничен городом покупки автомобиля, так как автодилера заключают контракт с сервисной компанией на конкретный регион или город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82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АЛЬТЕРНАТИВЫ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Поиск через Яндекс услуги или предложением в бумажной продукции (например, атласы дорог). 
Попросить знакомых или поймать автолюбителя на дороге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82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ПОЧЕМУ ЕСТЬ ПОТРЕБНОСТЬ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Эвакуация – это долго и дорого. Но выходы у клиента нет, так как предложение ограничено.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82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ДОКАЗАТЕЛЬСТВО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Интервью (более 50, Москва, Санкт-Петербург, Екатеринбург) с представителями автодилеров и страховых компаний, а также с автолюбителями (более 70 интервью, стаж от 1 до 7 лет, возраст автомобиля от 1 года) показали наличие проблем в более, чем у 60% респондентов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12506134" y="9264650"/>
            <a:ext cx="248032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17</a:t>
            </a:fld>
            <a:endParaRPr sz="1300"/>
          </a:p>
        </p:txBody>
      </p:sp>
      <p:sp>
        <p:nvSpPr>
          <p:cNvPr id="182" name="Shape 182"/>
          <p:cNvSpPr/>
          <p:nvPr/>
        </p:nvSpPr>
        <p:spPr>
          <a:xfrm>
            <a:off x="5568949" y="184150"/>
            <a:ext cx="1866901" cy="938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0">
                <a:solidFill>
                  <a:srgbClr val="F7FAFC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0">
                <a:solidFill>
                  <a:srgbClr val="F7FAFC"/>
                </a:solidFill>
              </a:rPr>
              <a:t>!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952500" y="1506934"/>
            <a:ext cx="11099800" cy="7171532"/>
          </a:xfrm>
          <a:prstGeom prst="rect">
            <a:avLst/>
          </a:prstGeom>
        </p:spPr>
        <p:txBody>
          <a:bodyPr anchor="t"/>
          <a:lstStyle/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ЦП:</a:t>
            </a:r>
            <a:r>
              <a:rPr sz="2660"/>
              <a:t> Расскажите про ключевое ценностное предложение для клиента (на сколько ваше решение эффективнее альтернативных решений: быстрее, лучше, дешевле или сколько позволяет заработать).</a:t>
            </a:r>
          </a:p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Решение: </a:t>
            </a:r>
            <a:r>
              <a:rPr sz="2660"/>
              <a:t>Расскажите о вашем решении, а лучше покажите ваш сервис или продукт.</a:t>
            </a:r>
          </a:p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Скриншоты:</a:t>
            </a:r>
            <a:r>
              <a:rPr sz="2660"/>
              <a:t> ключевые части вашего продукта/сервиса</a:t>
            </a:r>
          </a:p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Сторителлинг: </a:t>
            </a:r>
            <a:r>
              <a:rPr sz="2660"/>
              <a:t>Расскажите историю про будущее вашего клиента или про текущий кейс клиента/пользователя.</a:t>
            </a:r>
          </a:p>
          <a:p>
            <a:pPr lvl="0" defTabSz="554990">
              <a:spcBef>
                <a:spcPts val="3900"/>
              </a:spcBef>
              <a:defRPr sz="1800"/>
            </a:pPr>
            <a:r>
              <a:rPr sz="2660">
                <a:latin typeface="Proxima Nova Bold"/>
                <a:ea typeface="Proxima Nova Bold"/>
                <a:cs typeface="Proxima Nova Bold"/>
                <a:sym typeface="Proxima Nova Bold"/>
              </a:rPr>
              <a:t>«Секретный соус»: </a:t>
            </a:r>
            <a:r>
              <a:rPr sz="2660"/>
              <a:t>Ваше нерыночное конкурентное преимущество, что делает вас уникальным и дает отрыв от конкурентов более, чем на 6 месяцев</a:t>
            </a:r>
          </a:p>
        </p:txBody>
      </p:sp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ВАШЕ РЕШЕНИЕ / продукт</a:t>
            </a:r>
          </a:p>
        </p:txBody>
      </p:sp>
      <p:sp>
        <p:nvSpPr>
          <p:cNvPr id="185" name="Shape 185"/>
          <p:cNvSpPr/>
          <p:nvPr/>
        </p:nvSpPr>
        <p:spPr>
          <a:xfrm>
            <a:off x="298094" y="8847732"/>
            <a:ext cx="1071122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Ценностное предложение должно иметь вес. Сколько денег вы экономите или приносите клиенту, сколько времени экономите, на сколько меньше усилий тратит человек (в абсолютных или относительных значениях)</a:t>
            </a:r>
          </a:p>
        </p:txBody>
      </p:sp>
      <p:sp>
        <p:nvSpPr>
          <p:cNvPr id="186" name="Shape 186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xfrm>
            <a:off x="12500438" y="9264650"/>
            <a:ext cx="25942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18</a:t>
            </a:fld>
            <a:endParaRPr sz="1300"/>
          </a:p>
        </p:txBody>
      </p:sp>
      <p:sp>
        <p:nvSpPr>
          <p:cNvPr id="189" name="Shape 189"/>
          <p:cNvSpPr/>
          <p:nvPr/>
        </p:nvSpPr>
        <p:spPr>
          <a:xfrm>
            <a:off x="4151436" y="387349"/>
            <a:ext cx="4701928" cy="897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0">
                <a:solidFill>
                  <a:srgbClr val="F7FAFC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0">
                <a:solidFill>
                  <a:srgbClr val="F7FAFC"/>
                </a:solidFill>
              </a:rPr>
              <a:t>⚛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952500" y="1506934"/>
            <a:ext cx="11099800" cy="7171532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800"/>
              <a:t>Что лежит в основе вашего решения?</a:t>
            </a:r>
          </a:p>
          <a:p>
            <a:pPr lvl="0">
              <a:defRPr sz="1800"/>
            </a:pPr>
            <a:r>
              <a:rPr sz="2800"/>
              <a:t>Собственная или заимствованная технология?</a:t>
            </a:r>
          </a:p>
          <a:p>
            <a:pPr lvl="0">
              <a:defRPr sz="1800"/>
            </a:pPr>
            <a:r>
              <a:rPr sz="2800"/>
              <a:t>Почему данная технология является уникальной (если является)?</a:t>
            </a:r>
          </a:p>
          <a:p>
            <a:pPr lvl="0">
              <a:defRPr sz="1800"/>
            </a:pPr>
            <a:r>
              <a:rPr sz="2800"/>
              <a:t>Кто в команде обладает уникальной технологической экспертизой, которая делает вашу технологию прорывной (если делает)?</a:t>
            </a:r>
          </a:p>
          <a:p>
            <a:pPr lvl="0">
              <a:defRPr sz="1800"/>
            </a:pPr>
            <a:r>
              <a:rPr sz="2800"/>
              <a:t>Благодаря каким партнерским соглашения у вас появилось технологическое преимущество</a:t>
            </a:r>
          </a:p>
        </p:txBody>
      </p:sp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ТЕХНОЛОГИЯ</a:t>
            </a:r>
          </a:p>
        </p:txBody>
      </p:sp>
      <p:sp>
        <p:nvSpPr>
          <p:cNvPr id="192" name="Shape 192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ВЕРХНЕУРОВНЕВАЯ АРХИТЕКТУРА</a:t>
            </a:r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2499365" y="9264650"/>
            <a:ext cx="26157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19</a:t>
            </a:fld>
            <a:endParaRPr sz="1300"/>
          </a:p>
        </p:txBody>
      </p:sp>
      <p:pic>
        <p:nvPicPr>
          <p:cNvPr id="196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9624" y="3329185"/>
            <a:ext cx="7620001" cy="4000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Важно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952500" y="1519634"/>
            <a:ext cx="11099800" cy="7304684"/>
          </a:xfrm>
          <a:prstGeom prst="rect">
            <a:avLst/>
          </a:prstGeom>
        </p:spPr>
        <p:txBody>
          <a:bodyPr/>
          <a:lstStyle/>
          <a:p>
            <a:pPr lvl="0" defTabSz="549148">
              <a:spcBef>
                <a:spcPts val="3900"/>
              </a:spcBef>
              <a:defRPr sz="1800"/>
            </a:pPr>
            <a:r>
              <a:rPr sz="2632" dirty="0" err="1"/>
              <a:t>Это</a:t>
            </a:r>
            <a:r>
              <a:rPr sz="2632" dirty="0"/>
              <a:t> </a:t>
            </a:r>
            <a:r>
              <a:rPr sz="2632" dirty="0" err="1"/>
              <a:t>шаблон</a:t>
            </a:r>
            <a:r>
              <a:rPr sz="2632" dirty="0"/>
              <a:t> </a:t>
            </a:r>
            <a:r>
              <a:rPr sz="2632" dirty="0" err="1"/>
              <a:t>инвестиционной</a:t>
            </a:r>
            <a:r>
              <a:rPr sz="2632" dirty="0"/>
              <a:t> </a:t>
            </a:r>
            <a:r>
              <a:rPr sz="2632" dirty="0" err="1"/>
              <a:t>презентации</a:t>
            </a:r>
            <a:r>
              <a:rPr sz="2632" dirty="0"/>
              <a:t> </a:t>
            </a:r>
            <a:r>
              <a:rPr sz="2632" dirty="0" err="1"/>
              <a:t>стартапа</a:t>
            </a:r>
            <a:r>
              <a:rPr sz="2632" dirty="0"/>
              <a:t> </a:t>
            </a:r>
            <a:r>
              <a:rPr lang="ru-RU" sz="2632" dirty="0" smtClean="0"/>
              <a:t>на Пред-посевной (</a:t>
            </a:r>
            <a:r>
              <a:rPr lang="en-US" sz="2632" dirty="0" smtClean="0"/>
              <a:t>Pre-Seed), </a:t>
            </a:r>
            <a:r>
              <a:rPr lang="ru-RU" sz="2632" dirty="0"/>
              <a:t>П</a:t>
            </a:r>
            <a:r>
              <a:rPr sz="2632" dirty="0" err="1" smtClean="0"/>
              <a:t>осевн</a:t>
            </a:r>
            <a:r>
              <a:rPr lang="ru-RU" sz="2632" dirty="0" smtClean="0"/>
              <a:t>ой</a:t>
            </a:r>
            <a:r>
              <a:rPr sz="2632" dirty="0" smtClean="0"/>
              <a:t> </a:t>
            </a:r>
            <a:r>
              <a:rPr sz="2632" dirty="0" err="1" smtClean="0"/>
              <a:t>стади</a:t>
            </a:r>
            <a:r>
              <a:rPr lang="ru-RU" sz="2632" dirty="0" smtClean="0"/>
              <a:t>и</a:t>
            </a:r>
            <a:r>
              <a:rPr sz="2632" dirty="0" smtClean="0"/>
              <a:t> </a:t>
            </a:r>
            <a:r>
              <a:rPr sz="2632" dirty="0"/>
              <a:t>(Seed) и </a:t>
            </a:r>
            <a:r>
              <a:rPr sz="2632" dirty="0" err="1" smtClean="0"/>
              <a:t>Стади</a:t>
            </a:r>
            <a:r>
              <a:rPr lang="ru-RU" sz="2632" dirty="0" smtClean="0"/>
              <a:t>и</a:t>
            </a:r>
            <a:r>
              <a:rPr sz="2632" dirty="0" smtClean="0"/>
              <a:t> </a:t>
            </a:r>
            <a:r>
              <a:rPr sz="2632" dirty="0" err="1"/>
              <a:t>роста</a:t>
            </a:r>
            <a:r>
              <a:rPr sz="2632" dirty="0"/>
              <a:t> (Round А), </a:t>
            </a:r>
            <a:r>
              <a:rPr sz="2632" dirty="0" err="1"/>
              <a:t>который</a:t>
            </a:r>
            <a:r>
              <a:rPr sz="2632" dirty="0"/>
              <a:t> </a:t>
            </a:r>
            <a:r>
              <a:rPr sz="2632" dirty="0" err="1"/>
              <a:t>желательно</a:t>
            </a:r>
            <a:r>
              <a:rPr sz="2632" dirty="0"/>
              <a:t> </a:t>
            </a:r>
            <a:r>
              <a:rPr sz="2632" dirty="0" err="1"/>
              <a:t>выслать</a:t>
            </a:r>
            <a:r>
              <a:rPr sz="2632" dirty="0"/>
              <a:t> </a:t>
            </a:r>
            <a:r>
              <a:rPr sz="2632" dirty="0" err="1"/>
              <a:t>инвестору</a:t>
            </a:r>
            <a:r>
              <a:rPr sz="2632" dirty="0"/>
              <a:t> </a:t>
            </a:r>
            <a:r>
              <a:rPr sz="2632" dirty="0" err="1"/>
              <a:t>перед</a:t>
            </a:r>
            <a:r>
              <a:rPr sz="2632" dirty="0"/>
              <a:t> </a:t>
            </a:r>
            <a:r>
              <a:rPr sz="2632" dirty="0" err="1"/>
              <a:t>встречей</a:t>
            </a:r>
            <a:r>
              <a:rPr sz="2632" dirty="0"/>
              <a:t>. </a:t>
            </a:r>
            <a:r>
              <a:rPr sz="2632" dirty="0" err="1"/>
              <a:t>Позже</a:t>
            </a:r>
            <a:r>
              <a:rPr sz="2632" dirty="0"/>
              <a:t> </a:t>
            </a:r>
            <a:r>
              <a:rPr sz="2632" dirty="0" err="1"/>
              <a:t>понадобится</a:t>
            </a:r>
            <a:r>
              <a:rPr sz="2632" dirty="0"/>
              <a:t> </a:t>
            </a:r>
            <a:r>
              <a:rPr sz="2632" dirty="0" err="1"/>
              <a:t>больше</a:t>
            </a:r>
            <a:r>
              <a:rPr sz="2632" dirty="0"/>
              <a:t> </a:t>
            </a:r>
            <a:r>
              <a:rPr sz="2632" dirty="0" err="1"/>
              <a:t>деталей</a:t>
            </a:r>
            <a:r>
              <a:rPr sz="2632" dirty="0"/>
              <a:t>.</a:t>
            </a:r>
          </a:p>
          <a:p>
            <a:pPr lvl="0" defTabSz="549148">
              <a:spcBef>
                <a:spcPts val="3900"/>
              </a:spcBef>
              <a:defRPr sz="1800"/>
            </a:pPr>
            <a:r>
              <a:rPr sz="2632" dirty="0" err="1"/>
              <a:t>Идеальных</a:t>
            </a:r>
            <a:r>
              <a:rPr sz="2632" dirty="0"/>
              <a:t> </a:t>
            </a:r>
            <a:r>
              <a:rPr sz="2632" dirty="0" err="1"/>
              <a:t>шаблонов</a:t>
            </a:r>
            <a:r>
              <a:rPr sz="2632" dirty="0"/>
              <a:t> </a:t>
            </a:r>
            <a:r>
              <a:rPr sz="2632" dirty="0" err="1"/>
              <a:t>не</a:t>
            </a:r>
            <a:r>
              <a:rPr sz="2632" dirty="0"/>
              <a:t> </a:t>
            </a:r>
            <a:r>
              <a:rPr sz="2632" dirty="0" err="1"/>
              <a:t>бывает</a:t>
            </a:r>
            <a:r>
              <a:rPr sz="2632" dirty="0"/>
              <a:t>, </a:t>
            </a:r>
            <a:r>
              <a:rPr sz="2632" dirty="0" err="1"/>
              <a:t>т.к</a:t>
            </a:r>
            <a:r>
              <a:rPr sz="2632" dirty="0"/>
              <a:t>. </a:t>
            </a:r>
            <a:r>
              <a:rPr sz="2632" dirty="0" err="1"/>
              <a:t>все</a:t>
            </a:r>
            <a:r>
              <a:rPr sz="2632" dirty="0"/>
              <a:t> </a:t>
            </a:r>
            <a:r>
              <a:rPr sz="2632" dirty="0" err="1"/>
              <a:t>бизнесы</a:t>
            </a:r>
            <a:r>
              <a:rPr sz="2632" dirty="0"/>
              <a:t> </a:t>
            </a:r>
            <a:r>
              <a:rPr sz="2632" dirty="0" err="1"/>
              <a:t>уникальны</a:t>
            </a:r>
            <a:r>
              <a:rPr sz="2632" dirty="0"/>
              <a:t>.</a:t>
            </a:r>
          </a:p>
          <a:p>
            <a:pPr lvl="0" defTabSz="549148">
              <a:spcBef>
                <a:spcPts val="3900"/>
              </a:spcBef>
              <a:defRPr sz="1800"/>
            </a:pPr>
            <a:r>
              <a:rPr sz="2632" dirty="0" err="1"/>
              <a:t>Обратите</a:t>
            </a:r>
            <a:r>
              <a:rPr sz="2632" dirty="0"/>
              <a:t> </a:t>
            </a:r>
            <a:r>
              <a:rPr sz="2632" dirty="0" err="1"/>
              <a:t>внимание</a:t>
            </a:r>
            <a:r>
              <a:rPr sz="2632" dirty="0"/>
              <a:t> </a:t>
            </a:r>
            <a:r>
              <a:rPr sz="2632" dirty="0" err="1"/>
              <a:t>на</a:t>
            </a:r>
            <a:r>
              <a:rPr sz="2632" dirty="0"/>
              <a:t> </a:t>
            </a:r>
            <a:r>
              <a:rPr sz="2632" dirty="0" err="1"/>
              <a:t>общий</a:t>
            </a:r>
            <a:r>
              <a:rPr sz="2632" dirty="0"/>
              <a:t> </a:t>
            </a:r>
            <a:r>
              <a:rPr sz="2632" dirty="0" err="1"/>
              <a:t>вид</a:t>
            </a:r>
            <a:r>
              <a:rPr sz="2632" dirty="0"/>
              <a:t> (</a:t>
            </a:r>
            <a:r>
              <a:rPr sz="2632" dirty="0" err="1"/>
              <a:t>дизайн</a:t>
            </a:r>
            <a:r>
              <a:rPr sz="2632" dirty="0"/>
              <a:t>) </a:t>
            </a:r>
            <a:r>
              <a:rPr sz="2632" dirty="0" err="1"/>
              <a:t>презентации</a:t>
            </a:r>
            <a:r>
              <a:rPr sz="2632" dirty="0"/>
              <a:t>. </a:t>
            </a:r>
            <a:r>
              <a:rPr sz="2632" dirty="0" err="1"/>
              <a:t>Измените</a:t>
            </a:r>
            <a:r>
              <a:rPr sz="2632" dirty="0"/>
              <a:t> </a:t>
            </a:r>
            <a:r>
              <a:rPr sz="2632" dirty="0" err="1"/>
              <a:t>его</a:t>
            </a:r>
            <a:r>
              <a:rPr sz="2632" dirty="0"/>
              <a:t> </a:t>
            </a:r>
            <a:r>
              <a:rPr sz="2632" dirty="0" err="1"/>
              <a:t>под</a:t>
            </a:r>
            <a:r>
              <a:rPr sz="2632" dirty="0"/>
              <a:t> </a:t>
            </a:r>
            <a:r>
              <a:rPr sz="2632" dirty="0" err="1"/>
              <a:t>стиль</a:t>
            </a:r>
            <a:r>
              <a:rPr sz="2632" dirty="0"/>
              <a:t> </a:t>
            </a:r>
            <a:r>
              <a:rPr sz="2632" dirty="0" err="1"/>
              <a:t>вашей</a:t>
            </a:r>
            <a:r>
              <a:rPr sz="2632" dirty="0"/>
              <a:t> </a:t>
            </a:r>
            <a:r>
              <a:rPr sz="2632" dirty="0" err="1"/>
              <a:t>компании</a:t>
            </a:r>
            <a:endParaRPr sz="2632" dirty="0"/>
          </a:p>
          <a:p>
            <a:pPr lvl="0" defTabSz="549148">
              <a:spcBef>
                <a:spcPts val="3900"/>
              </a:spcBef>
              <a:defRPr sz="1800"/>
            </a:pPr>
            <a:r>
              <a:rPr sz="2632" dirty="0" err="1"/>
              <a:t>Подготовка</a:t>
            </a:r>
            <a:r>
              <a:rPr sz="2632" dirty="0"/>
              <a:t> </a:t>
            </a:r>
            <a:r>
              <a:rPr sz="2632" dirty="0" err="1"/>
              <a:t>инвестиционной</a:t>
            </a:r>
            <a:r>
              <a:rPr sz="2632" dirty="0"/>
              <a:t> </a:t>
            </a:r>
            <a:r>
              <a:rPr sz="2632" dirty="0" err="1"/>
              <a:t>презентации</a:t>
            </a:r>
            <a:r>
              <a:rPr sz="2632" dirty="0"/>
              <a:t> – </a:t>
            </a:r>
            <a:r>
              <a:rPr sz="2632" dirty="0" err="1"/>
              <a:t>это</a:t>
            </a:r>
            <a:r>
              <a:rPr sz="2632" dirty="0"/>
              <a:t> </a:t>
            </a:r>
            <a:r>
              <a:rPr sz="2632" dirty="0" err="1"/>
              <a:t>не</a:t>
            </a:r>
            <a:r>
              <a:rPr sz="2632" dirty="0"/>
              <a:t> </a:t>
            </a:r>
            <a:r>
              <a:rPr sz="2632" dirty="0" err="1"/>
              <a:t>единоразовый</a:t>
            </a:r>
            <a:r>
              <a:rPr sz="2632" dirty="0"/>
              <a:t> </a:t>
            </a:r>
            <a:r>
              <a:rPr sz="2632" dirty="0" err="1"/>
              <a:t>процесс</a:t>
            </a:r>
            <a:r>
              <a:rPr sz="2632" dirty="0"/>
              <a:t>. </a:t>
            </a:r>
            <a:r>
              <a:rPr sz="2632" dirty="0" err="1"/>
              <a:t>Она</a:t>
            </a:r>
            <a:r>
              <a:rPr sz="2632" dirty="0"/>
              <a:t> </a:t>
            </a:r>
            <a:r>
              <a:rPr sz="2632" dirty="0" err="1"/>
              <a:t>поможет</a:t>
            </a:r>
            <a:r>
              <a:rPr sz="2632" dirty="0"/>
              <a:t> </a:t>
            </a:r>
            <a:r>
              <a:rPr sz="2632" dirty="0" err="1"/>
              <a:t>вам</a:t>
            </a:r>
            <a:r>
              <a:rPr sz="2632" dirty="0"/>
              <a:t> </a:t>
            </a:r>
            <a:r>
              <a:rPr sz="2632" dirty="0" err="1"/>
              <a:t>взглянуть</a:t>
            </a:r>
            <a:r>
              <a:rPr sz="2632" dirty="0"/>
              <a:t> </a:t>
            </a:r>
            <a:r>
              <a:rPr sz="2632" dirty="0" err="1"/>
              <a:t>на</a:t>
            </a:r>
            <a:r>
              <a:rPr sz="2632" dirty="0"/>
              <a:t> </a:t>
            </a:r>
            <a:r>
              <a:rPr sz="2632" dirty="0" err="1"/>
              <a:t>вашу</a:t>
            </a:r>
            <a:r>
              <a:rPr sz="2632" dirty="0"/>
              <a:t> </a:t>
            </a:r>
            <a:r>
              <a:rPr sz="2632" dirty="0" err="1"/>
              <a:t>компанию</a:t>
            </a:r>
            <a:r>
              <a:rPr sz="2632" dirty="0"/>
              <a:t> </a:t>
            </a:r>
            <a:r>
              <a:rPr sz="2632" dirty="0" err="1"/>
              <a:t>глазами</a:t>
            </a:r>
            <a:r>
              <a:rPr sz="2632" dirty="0"/>
              <a:t> </a:t>
            </a:r>
            <a:r>
              <a:rPr sz="2632" dirty="0" err="1"/>
              <a:t>инвестора</a:t>
            </a:r>
            <a:r>
              <a:rPr sz="2632" dirty="0"/>
              <a:t>, а </a:t>
            </a:r>
            <a:r>
              <a:rPr sz="2632" dirty="0" err="1"/>
              <a:t>также</a:t>
            </a:r>
            <a:r>
              <a:rPr sz="2632" dirty="0"/>
              <a:t> </a:t>
            </a:r>
            <a:r>
              <a:rPr sz="2632" dirty="0" err="1"/>
              <a:t>лучше</a:t>
            </a:r>
            <a:r>
              <a:rPr sz="2632" dirty="0"/>
              <a:t> </a:t>
            </a:r>
            <a:r>
              <a:rPr sz="2632" dirty="0" err="1"/>
              <a:t>понять</a:t>
            </a:r>
            <a:r>
              <a:rPr sz="2632" dirty="0"/>
              <a:t> </a:t>
            </a:r>
            <a:r>
              <a:rPr sz="2632" dirty="0" err="1"/>
              <a:t>ваш</a:t>
            </a:r>
            <a:r>
              <a:rPr sz="2632" dirty="0"/>
              <a:t> </a:t>
            </a:r>
            <a:r>
              <a:rPr sz="2632" dirty="0" err="1"/>
              <a:t>бизнес</a:t>
            </a:r>
            <a:r>
              <a:rPr sz="2632" dirty="0"/>
              <a:t>. </a:t>
            </a:r>
            <a:r>
              <a:rPr sz="2632" dirty="0" err="1"/>
              <a:t>Обновляя</a:t>
            </a:r>
            <a:r>
              <a:rPr sz="2632" dirty="0"/>
              <a:t> </a:t>
            </a:r>
            <a:r>
              <a:rPr sz="2632" dirty="0" err="1"/>
              <a:t>данную</a:t>
            </a:r>
            <a:r>
              <a:rPr sz="2632" dirty="0"/>
              <a:t> </a:t>
            </a:r>
            <a:r>
              <a:rPr sz="2632" dirty="0" err="1"/>
              <a:t>презентацию</a:t>
            </a:r>
            <a:r>
              <a:rPr sz="2632" dirty="0"/>
              <a:t> </a:t>
            </a:r>
            <a:r>
              <a:rPr sz="2632" dirty="0" err="1"/>
              <a:t>раз</a:t>
            </a:r>
            <a:r>
              <a:rPr sz="2632" dirty="0"/>
              <a:t> в </a:t>
            </a:r>
            <a:r>
              <a:rPr sz="2632" dirty="0" err="1"/>
              <a:t>год</a:t>
            </a:r>
            <a:r>
              <a:rPr sz="2632" dirty="0"/>
              <a:t> </a:t>
            </a:r>
            <a:r>
              <a:rPr sz="2632" dirty="0" err="1"/>
              <a:t>или</a:t>
            </a:r>
            <a:r>
              <a:rPr sz="2632" dirty="0"/>
              <a:t> </a:t>
            </a:r>
            <a:r>
              <a:rPr sz="2632" dirty="0" err="1"/>
              <a:t>перед</a:t>
            </a:r>
            <a:r>
              <a:rPr sz="2632" dirty="0"/>
              <a:t> </a:t>
            </a:r>
            <a:r>
              <a:rPr sz="2632" dirty="0" err="1"/>
              <a:t>каждым</a:t>
            </a:r>
            <a:r>
              <a:rPr sz="2632" dirty="0"/>
              <a:t> </a:t>
            </a:r>
            <a:r>
              <a:rPr sz="2632" dirty="0" err="1"/>
              <a:t>новым</a:t>
            </a:r>
            <a:r>
              <a:rPr sz="2632" dirty="0"/>
              <a:t> </a:t>
            </a:r>
            <a:r>
              <a:rPr sz="2632" dirty="0" err="1"/>
              <a:t>раундом</a:t>
            </a:r>
            <a:r>
              <a:rPr sz="2632" dirty="0"/>
              <a:t> </a:t>
            </a:r>
            <a:r>
              <a:rPr sz="2632" dirty="0" err="1"/>
              <a:t>инвестиций</a:t>
            </a:r>
            <a:r>
              <a:rPr sz="2632" dirty="0"/>
              <a:t>, </a:t>
            </a:r>
            <a:r>
              <a:rPr sz="2632" dirty="0" err="1"/>
              <a:t>вы</a:t>
            </a:r>
            <a:r>
              <a:rPr sz="2632" dirty="0"/>
              <a:t> </a:t>
            </a:r>
            <a:r>
              <a:rPr sz="2632" dirty="0" err="1"/>
              <a:t>будете</a:t>
            </a:r>
            <a:r>
              <a:rPr sz="2632" dirty="0"/>
              <a:t> </a:t>
            </a:r>
            <a:r>
              <a:rPr sz="2632" dirty="0" err="1"/>
              <a:t>видеть</a:t>
            </a:r>
            <a:r>
              <a:rPr sz="2632" dirty="0"/>
              <a:t> </a:t>
            </a:r>
            <a:r>
              <a:rPr sz="2632" dirty="0" err="1"/>
              <a:t>как</a:t>
            </a:r>
            <a:r>
              <a:rPr sz="2632" dirty="0"/>
              <a:t> </a:t>
            </a:r>
            <a:r>
              <a:rPr sz="2632" dirty="0" err="1"/>
              <a:t>меняется</a:t>
            </a:r>
            <a:r>
              <a:rPr sz="2632" dirty="0"/>
              <a:t> </a:t>
            </a:r>
            <a:r>
              <a:rPr sz="2632" dirty="0" err="1"/>
              <a:t>ваш</a:t>
            </a:r>
            <a:r>
              <a:rPr sz="2632" dirty="0"/>
              <a:t> </a:t>
            </a:r>
            <a:r>
              <a:rPr sz="2632" dirty="0" err="1"/>
              <a:t>бизнес</a:t>
            </a:r>
            <a:r>
              <a:rPr sz="2632" dirty="0"/>
              <a:t>.</a:t>
            </a:r>
          </a:p>
          <a:p>
            <a:pPr lvl="0" defTabSz="549148">
              <a:spcBef>
                <a:spcPts val="3900"/>
              </a:spcBef>
              <a:defRPr sz="1800"/>
            </a:pPr>
            <a:r>
              <a:rPr sz="2632" dirty="0" err="1"/>
              <a:t>Все</a:t>
            </a:r>
            <a:r>
              <a:rPr sz="2632" dirty="0"/>
              <a:t> </a:t>
            </a:r>
            <a:r>
              <a:rPr sz="2632" dirty="0" err="1"/>
              <a:t>примеры</a:t>
            </a:r>
            <a:r>
              <a:rPr sz="2632" dirty="0"/>
              <a:t> </a:t>
            </a:r>
            <a:r>
              <a:rPr sz="2632" dirty="0" err="1" smtClean="0"/>
              <a:t>вымышленные</a:t>
            </a:r>
            <a:r>
              <a:rPr lang="ru-RU" sz="2632" dirty="0" smtClean="0"/>
              <a:t> </a:t>
            </a:r>
            <a:r>
              <a:rPr sz="2632" dirty="0" smtClean="0"/>
              <a:t>:)</a:t>
            </a:r>
            <a:endParaRPr sz="2632" dirty="0"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xfrm>
            <a:off x="12524955" y="9264650"/>
            <a:ext cx="21039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</a:t>
            </a:fld>
            <a:endParaRPr sz="130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4230"/>
            </a:lvl1pPr>
          </a:lstStyle>
          <a:p>
            <a:pPr lvl="0">
              <a:defRPr sz="1800" cap="none"/>
            </a:pPr>
            <a:r>
              <a:rPr sz="4230" cap="all"/>
              <a:t>конкурентное окружение / ЭКОСИТЕМА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12474765" y="9264650"/>
            <a:ext cx="31077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20</a:t>
            </a:fld>
            <a:endParaRPr sz="1300"/>
          </a:p>
        </p:txBody>
      </p:sp>
      <p:sp>
        <p:nvSpPr>
          <p:cNvPr id="200" name="Shape 200"/>
          <p:cNvSpPr/>
          <p:nvPr/>
        </p:nvSpPr>
        <p:spPr>
          <a:xfrm flipV="1">
            <a:off x="6502400" y="2163214"/>
            <a:ext cx="0" cy="6183638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994678" y="5240721"/>
            <a:ext cx="11028144" cy="1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6044943" y="1605606"/>
            <a:ext cx="914914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Быстро</a:t>
            </a:r>
          </a:p>
        </p:txBody>
      </p:sp>
      <p:sp>
        <p:nvSpPr>
          <p:cNvPr id="203" name="Shape 203"/>
          <p:cNvSpPr/>
          <p:nvPr/>
        </p:nvSpPr>
        <p:spPr>
          <a:xfrm>
            <a:off x="5847200" y="8586504"/>
            <a:ext cx="13104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Медленно</a:t>
            </a:r>
          </a:p>
        </p:txBody>
      </p:sp>
      <p:sp>
        <p:nvSpPr>
          <p:cNvPr id="204" name="Shape 204"/>
          <p:cNvSpPr/>
          <p:nvPr/>
        </p:nvSpPr>
        <p:spPr>
          <a:xfrm>
            <a:off x="684650" y="5234371"/>
            <a:ext cx="13104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Сложно</a:t>
            </a:r>
          </a:p>
        </p:txBody>
      </p:sp>
      <p:sp>
        <p:nvSpPr>
          <p:cNvPr id="205" name="Shape 205"/>
          <p:cNvSpPr/>
          <p:nvPr/>
        </p:nvSpPr>
        <p:spPr>
          <a:xfrm>
            <a:off x="11022450" y="4957738"/>
            <a:ext cx="1310400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Просто</a:t>
            </a:r>
          </a:p>
        </p:txBody>
      </p:sp>
      <p:sp>
        <p:nvSpPr>
          <p:cNvPr id="206" name="Shape 206"/>
          <p:cNvSpPr/>
          <p:nvPr/>
        </p:nvSpPr>
        <p:spPr>
          <a:xfrm>
            <a:off x="10081501" y="2222500"/>
            <a:ext cx="1297700" cy="572166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400" b="1"/>
              <a:t>ВЫ</a:t>
            </a:r>
          </a:p>
        </p:txBody>
      </p:sp>
      <p:sp>
        <p:nvSpPr>
          <p:cNvPr id="207" name="Shape 207"/>
          <p:cNvSpPr/>
          <p:nvPr/>
        </p:nvSpPr>
        <p:spPr>
          <a:xfrm>
            <a:off x="7854388" y="3392685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08" name="Shape 208"/>
          <p:cNvSpPr/>
          <p:nvPr/>
        </p:nvSpPr>
        <p:spPr>
          <a:xfrm>
            <a:off x="9416488" y="3951485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09" name="Shape 209"/>
          <p:cNvSpPr/>
          <p:nvPr/>
        </p:nvSpPr>
        <p:spPr>
          <a:xfrm>
            <a:off x="4882588" y="5615185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10" name="Shape 210"/>
          <p:cNvSpPr/>
          <p:nvPr/>
        </p:nvSpPr>
        <p:spPr>
          <a:xfrm>
            <a:off x="1567888" y="5780285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11" name="Shape 211"/>
          <p:cNvSpPr/>
          <p:nvPr/>
        </p:nvSpPr>
        <p:spPr>
          <a:xfrm>
            <a:off x="3002988" y="2275085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12" name="Shape 212"/>
          <p:cNvSpPr/>
          <p:nvPr/>
        </p:nvSpPr>
        <p:spPr>
          <a:xfrm>
            <a:off x="4361888" y="3824485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13" name="Shape 213"/>
          <p:cNvSpPr/>
          <p:nvPr/>
        </p:nvSpPr>
        <p:spPr>
          <a:xfrm>
            <a:off x="7613088" y="5571340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1400" b="1"/>
              <a:t>Конкурент</a:t>
            </a:r>
          </a:p>
        </p:txBody>
      </p:sp>
      <p:sp>
        <p:nvSpPr>
          <p:cNvPr id="214" name="Shape 214"/>
          <p:cNvSpPr/>
          <p:nvPr/>
        </p:nvSpPr>
        <p:spPr>
          <a:xfrm>
            <a:off x="8756088" y="6720085"/>
            <a:ext cx="1103726" cy="898795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15" name="Shape 215"/>
          <p:cNvSpPr/>
          <p:nvPr/>
        </p:nvSpPr>
        <p:spPr>
          <a:xfrm>
            <a:off x="3333188" y="7026533"/>
            <a:ext cx="1103726" cy="898794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400" i="1"/>
            </a:lvl1pPr>
          </a:lstStyle>
          <a:p>
            <a:pPr lvl="0">
              <a:defRPr sz="1800" i="0"/>
            </a:pPr>
            <a:r>
              <a:rPr sz="1400" i="1"/>
              <a:t>Конкурент</a:t>
            </a:r>
          </a:p>
        </p:txBody>
      </p:sp>
      <p:sp>
        <p:nvSpPr>
          <p:cNvPr id="216" name="Shape 216"/>
          <p:cNvSpPr/>
          <p:nvPr/>
        </p:nvSpPr>
        <p:spPr>
          <a:xfrm>
            <a:off x="10007952" y="6013981"/>
            <a:ext cx="2222898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085" y="0"/>
                </a:moveTo>
                <a:cubicBezTo>
                  <a:pt x="2744" y="0"/>
                  <a:pt x="2468" y="484"/>
                  <a:pt x="2468" y="1080"/>
                </a:cubicBezTo>
                <a:lnTo>
                  <a:pt x="2468" y="8640"/>
                </a:lnTo>
                <a:lnTo>
                  <a:pt x="0" y="10800"/>
                </a:lnTo>
                <a:lnTo>
                  <a:pt x="2468" y="12960"/>
                </a:lnTo>
                <a:lnTo>
                  <a:pt x="2468" y="20520"/>
                </a:lnTo>
                <a:cubicBezTo>
                  <a:pt x="2468" y="21116"/>
                  <a:pt x="2744" y="21600"/>
                  <a:pt x="3085" y="21600"/>
                </a:cubicBezTo>
                <a:lnTo>
                  <a:pt x="20983" y="21600"/>
                </a:lnTo>
                <a:cubicBezTo>
                  <a:pt x="21324" y="21600"/>
                  <a:pt x="21600" y="21116"/>
                  <a:pt x="21600" y="20520"/>
                </a:cubicBezTo>
                <a:lnTo>
                  <a:pt x="21600" y="1080"/>
                </a:lnTo>
                <a:cubicBezTo>
                  <a:pt x="21600" y="484"/>
                  <a:pt x="21324" y="0"/>
                  <a:pt x="20983" y="0"/>
                </a:cubicBezTo>
                <a:lnTo>
                  <a:pt x="3085" y="0"/>
                </a:lnTo>
                <a:close/>
              </a:path>
            </a:pathLst>
          </a:cu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Комментарий</a:t>
            </a:r>
          </a:p>
        </p:txBody>
      </p:sp>
      <p:sp>
        <p:nvSpPr>
          <p:cNvPr id="217" name="Shape 217"/>
          <p:cNvSpPr/>
          <p:nvPr/>
        </p:nvSpPr>
        <p:spPr>
          <a:xfrm>
            <a:off x="658580" y="1873582"/>
            <a:ext cx="2130823" cy="1598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4" y="0"/>
                </a:moveTo>
                <a:cubicBezTo>
                  <a:pt x="288" y="0"/>
                  <a:pt x="0" y="384"/>
                  <a:pt x="0" y="858"/>
                </a:cubicBezTo>
                <a:lnTo>
                  <a:pt x="0" y="16302"/>
                </a:lnTo>
                <a:cubicBezTo>
                  <a:pt x="0" y="16776"/>
                  <a:pt x="288" y="17160"/>
                  <a:pt x="644" y="17160"/>
                </a:cubicBezTo>
                <a:lnTo>
                  <a:pt x="14153" y="17160"/>
                </a:lnTo>
                <a:lnTo>
                  <a:pt x="15441" y="21600"/>
                </a:lnTo>
                <a:lnTo>
                  <a:pt x="16724" y="17160"/>
                </a:lnTo>
                <a:lnTo>
                  <a:pt x="20956" y="17160"/>
                </a:lnTo>
                <a:cubicBezTo>
                  <a:pt x="21312" y="17160"/>
                  <a:pt x="21600" y="16776"/>
                  <a:pt x="21600" y="16302"/>
                </a:cubicBezTo>
                <a:lnTo>
                  <a:pt x="21600" y="858"/>
                </a:lnTo>
                <a:cubicBezTo>
                  <a:pt x="21600" y="384"/>
                  <a:pt x="21312" y="0"/>
                  <a:pt x="20956" y="0"/>
                </a:cubicBezTo>
                <a:lnTo>
                  <a:pt x="644" y="0"/>
                </a:lnTo>
                <a:close/>
              </a:path>
            </a:pathLst>
          </a:cu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Комментарий</a:t>
            </a:r>
          </a:p>
        </p:txBody>
      </p:sp>
      <p:sp>
        <p:nvSpPr>
          <p:cNvPr id="218" name="Shape 218"/>
          <p:cNvSpPr/>
          <p:nvPr/>
        </p:nvSpPr>
        <p:spPr>
          <a:xfrm>
            <a:off x="7374085" y="1639816"/>
            <a:ext cx="2230835" cy="1466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5" y="0"/>
                </a:moveTo>
                <a:cubicBezTo>
                  <a:pt x="275" y="0"/>
                  <a:pt x="0" y="419"/>
                  <a:pt x="0" y="935"/>
                </a:cubicBezTo>
                <a:lnTo>
                  <a:pt x="0" y="17766"/>
                </a:lnTo>
                <a:cubicBezTo>
                  <a:pt x="0" y="18283"/>
                  <a:pt x="275" y="18701"/>
                  <a:pt x="615" y="18701"/>
                </a:cubicBezTo>
                <a:lnTo>
                  <a:pt x="14606" y="18701"/>
                </a:lnTo>
                <a:lnTo>
                  <a:pt x="15836" y="21600"/>
                </a:lnTo>
                <a:lnTo>
                  <a:pt x="17069" y="18701"/>
                </a:lnTo>
                <a:lnTo>
                  <a:pt x="20985" y="18701"/>
                </a:lnTo>
                <a:cubicBezTo>
                  <a:pt x="21325" y="18701"/>
                  <a:pt x="21600" y="18283"/>
                  <a:pt x="21600" y="17766"/>
                </a:cubicBezTo>
                <a:lnTo>
                  <a:pt x="21600" y="935"/>
                </a:lnTo>
                <a:cubicBezTo>
                  <a:pt x="21600" y="419"/>
                  <a:pt x="21325" y="0"/>
                  <a:pt x="20985" y="0"/>
                </a:cubicBezTo>
                <a:lnTo>
                  <a:pt x="615" y="0"/>
                </a:lnTo>
                <a:close/>
              </a:path>
            </a:pathLst>
          </a:cu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300"/>
            </a:lvl1pPr>
          </a:lstStyle>
          <a:p>
            <a:pPr lvl="0">
              <a:defRPr sz="1800"/>
            </a:pPr>
            <a:r>
              <a:rPr sz="1300"/>
              <a:t>Комментарий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конкурентный анализ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12499530" y="9264650"/>
            <a:ext cx="26124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21</a:t>
            </a:fld>
            <a:endParaRPr sz="1300"/>
          </a:p>
        </p:txBody>
      </p:sp>
      <p:graphicFrame>
        <p:nvGraphicFramePr>
          <p:cNvPr id="222" name="Table 222"/>
          <p:cNvGraphicFramePr/>
          <p:nvPr/>
        </p:nvGraphicFramePr>
        <p:xfrm>
          <a:off x="647700" y="1790700"/>
          <a:ext cx="11842701" cy="744959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79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72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КОНКУРЕНТ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ФИНАНСИРОВАНИЕ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ФОКУС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ОТЛИЧИЕ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21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КОМПАНИИ]
(РОССИЯ)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$2 MLN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RVC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Российский рынок и СНГ, автолюбители-дети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Наш рынок гораздо больше, так как затрагивает больше количество автолюбителей 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Работаем с B2B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821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КОМПАНИИ]
(США)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$5 MLN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KHOSLA VENTURES, SPARTA VC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Рынок США, схожая целевая аудитория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Наша команда более опытная, лучший пользовательский опыт. 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Большее количество исполнителей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Немасштабируемое решение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21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КОМПАНИИ]
(США)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N/A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Международный рынок, фокус на грузовиках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Отличие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821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КОМПАНИИ]
(РОССИЯ)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$1 MLN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ALMAZ CAPITAL, RUNA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Рынок США, фокус на грузовиках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Отличие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/>
          </p:cNvSpPr>
          <p:nvPr>
            <p:ph type="sldNum" sz="quarter" idx="2"/>
          </p:nvPr>
        </p:nvSpPr>
        <p:spPr>
          <a:xfrm>
            <a:off x="12476911" y="9264650"/>
            <a:ext cx="30647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22</a:t>
            </a:fld>
            <a:endParaRPr sz="1300"/>
          </a:p>
        </p:txBody>
      </p:sp>
      <p:sp>
        <p:nvSpPr>
          <p:cNvPr id="225" name="Shape 225"/>
          <p:cNvSpPr/>
          <p:nvPr/>
        </p:nvSpPr>
        <p:spPr>
          <a:xfrm>
            <a:off x="3215209" y="1799705"/>
            <a:ext cx="6574382" cy="5693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14926" y="11650"/>
                </a:lnTo>
                <a:lnTo>
                  <a:pt x="21600" y="21600"/>
                </a:lnTo>
                <a:lnTo>
                  <a:pt x="10800" y="19901"/>
                </a:lnTo>
                <a:lnTo>
                  <a:pt x="0" y="21600"/>
                </a:lnTo>
                <a:lnTo>
                  <a:pt x="6674" y="11650"/>
                </a:lnTo>
                <a:close/>
              </a:path>
            </a:pathLst>
          </a:custGeom>
          <a:ln w="152400">
            <a:solidFill>
              <a:srgbClr val="F7FAF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xfrm>
            <a:off x="952500" y="1468635"/>
            <a:ext cx="11099800" cy="7171533"/>
          </a:xfrm>
          <a:prstGeom prst="rect">
            <a:avLst/>
          </a:prstGeom>
        </p:spPr>
        <p:txBody>
          <a:bodyPr anchor="t"/>
          <a:lstStyle/>
          <a:p>
            <a:pPr marL="345722" lvl="0" indent="-345722">
              <a:buSzPct val="75000"/>
              <a:buChar char="•"/>
              <a:defRPr sz="1800"/>
            </a:pPr>
            <a:r>
              <a:rPr sz="2800"/>
              <a:t>Текущие конкурентные преимущества</a:t>
            </a:r>
          </a:p>
          <a:p>
            <a:pPr marL="345722" lvl="0" indent="-345722">
              <a:buSzPct val="75000"/>
              <a:buChar char="•"/>
              <a:defRPr sz="1800"/>
            </a:pPr>
            <a:r>
              <a:rPr sz="2800"/>
              <a:t>Устойчивые конкурентные преимущества</a:t>
            </a:r>
          </a:p>
          <a:p>
            <a:pPr marL="345722" lvl="0" indent="-345722">
              <a:buSzPct val="75000"/>
              <a:buChar char="•"/>
              <a:defRPr sz="1800"/>
            </a:pPr>
            <a:r>
              <a:rPr sz="2800"/>
              <a:t>Нерыночных преимущества (unfair advantages)</a:t>
            </a:r>
          </a:p>
          <a:p>
            <a:pPr marL="345722" lvl="0" indent="-345722">
              <a:buSzPct val="75000"/>
              <a:buChar char="•"/>
              <a:defRPr sz="1800"/>
            </a:pPr>
            <a:r>
              <a:rPr sz="2800"/>
              <a:t>Патенты</a:t>
            </a:r>
          </a:p>
          <a:p>
            <a:pPr marL="345722" lvl="0" indent="-345722">
              <a:buSzPct val="75000"/>
              <a:buChar char="•"/>
              <a:defRPr sz="1800"/>
            </a:pPr>
            <a:r>
              <a:rPr sz="2800"/>
              <a:t>Ключевые партнеры</a:t>
            </a:r>
          </a:p>
          <a:p>
            <a:pPr marL="345722" lvl="0" indent="-345722">
              <a:buSzPct val="75000"/>
              <a:buChar char="•"/>
              <a:defRPr sz="1800"/>
            </a:pPr>
            <a:r>
              <a:rPr sz="2800"/>
              <a:t>Ограничения для входа на рынок для других игроков (время, деньги, Экспертиза, Партнерские отношения, Патенты) </a:t>
            </a:r>
          </a:p>
          <a:p>
            <a:pPr marL="345722" lvl="0" indent="-345722">
              <a:buSzPct val="75000"/>
              <a:buChar char="•"/>
              <a:defRPr sz="1800"/>
            </a:pPr>
            <a:r>
              <a:rPr sz="2800"/>
              <a:t>Преимущества и слабости конкурентов</a:t>
            </a:r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КОНКУРЕНТНЫЕ ПРЕИМУЩЕСТВА</a:t>
            </a:r>
          </a:p>
        </p:txBody>
      </p:sp>
      <p:sp>
        <p:nvSpPr>
          <p:cNvPr id="228" name="Shape 228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ПОЧЕМУ СЕЙЧАС</a:t>
            </a:r>
          </a:p>
        </p:txBody>
      </p:sp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xfrm>
            <a:off x="12480048" y="9264650"/>
            <a:ext cx="30020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23</a:t>
            </a:fld>
            <a:endParaRPr sz="1300"/>
          </a:p>
        </p:txBody>
      </p:sp>
      <p:graphicFrame>
        <p:nvGraphicFramePr>
          <p:cNvPr id="232" name="Table 232"/>
          <p:cNvGraphicFramePr/>
          <p:nvPr/>
        </p:nvGraphicFramePr>
        <p:xfrm>
          <a:off x="711001" y="1803400"/>
          <a:ext cx="11582798" cy="72708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98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7105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ТРЕНД 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Какие ключевые тренды поддерживают ваш бизнес</a:t>
                      </a:r>
                    </a:p>
                    <a:p>
                      <a:pPr marL="642055" lvl="1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Почему рынок готов</a:t>
                      </a:r>
                    </a:p>
                    <a:p>
                      <a:pPr marL="642055" lvl="1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Почему клиенты будут придерживаться нового предложения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204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ТРЕНД 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Почему именно сейчас </a:t>
                      </a: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– правильное время для выхода подобного продукта на рынок</a:t>
                      </a:r>
                    </a:p>
                    <a:p>
                      <a:pPr marL="629708" lvl="1" indent="-185208" algn="l" defTabSz="914400">
                        <a:buSzPct val="75000"/>
                        <a:buChar char="•"/>
                        <a:defRPr sz="1800"/>
                      </a:pPr>
                      <a:r>
                        <a:rPr sz="1500">
                          <a:latin typeface="Proxima Nova Light"/>
                          <a:ea typeface="Proxima Nova Light"/>
                          <a:cs typeface="Proxima Nova Light"/>
                        </a:rPr>
                        <a:t>Что изменилось, что сделало привлекательным подобные продукты (например, стоимость хранения и обработки данных, появление конкретной технологии, проникновение мобильных устройств, большой охват аудитории социальными сетями)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82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ТРЕНД 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Light"/>
                          <a:ea typeface="Proxima Nova Light"/>
                          <a:cs typeface="Proxima Nov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82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ТРЕНД 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Light"/>
                          <a:ea typeface="Proxima Nova Light"/>
                          <a:cs typeface="Proxima Nova Light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xfrm>
            <a:off x="12480296" y="9264650"/>
            <a:ext cx="29970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24</a:t>
            </a:fld>
            <a:endParaRPr sz="1300"/>
          </a:p>
        </p:txBody>
      </p:sp>
      <p:sp>
        <p:nvSpPr>
          <p:cNvPr id="235" name="Shape 235"/>
          <p:cNvSpPr/>
          <p:nvPr/>
        </p:nvSpPr>
        <p:spPr>
          <a:xfrm>
            <a:off x="1746473" y="3702273"/>
            <a:ext cx="1901677" cy="1901677"/>
          </a:xfrm>
          <a:prstGeom prst="rightArrow">
            <a:avLst>
              <a:gd name="adj1" fmla="val 32000"/>
              <a:gd name="adj2" fmla="val 64000"/>
            </a:avLst>
          </a:prstGeom>
          <a:ln w="152400">
            <a:solidFill>
              <a:srgbClr val="F7FAF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6" name="Shape 236"/>
          <p:cNvSpPr/>
          <p:nvPr/>
        </p:nvSpPr>
        <p:spPr>
          <a:xfrm flipH="1">
            <a:off x="9356650" y="3575273"/>
            <a:ext cx="1901677" cy="1901677"/>
          </a:xfrm>
          <a:prstGeom prst="rightArrow">
            <a:avLst>
              <a:gd name="adj1" fmla="val 32000"/>
              <a:gd name="adj2" fmla="val 64000"/>
            </a:avLst>
          </a:prstGeom>
          <a:ln w="152400">
            <a:solidFill>
              <a:srgbClr val="F7FAF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185919" y="184150"/>
            <a:ext cx="4632961" cy="938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0">
                <a:solidFill>
                  <a:srgbClr val="F7FAFC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0">
                <a:solidFill>
                  <a:srgbClr val="F7FAFC"/>
                </a:solidFill>
              </a:rPr>
              <a:t>$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xfrm>
            <a:off x="952500" y="1468635"/>
            <a:ext cx="11099800" cy="7171533"/>
          </a:xfrm>
          <a:prstGeom prst="rect">
            <a:avLst/>
          </a:prstGeom>
        </p:spPr>
        <p:txBody>
          <a:bodyPr anchor="t"/>
          <a:lstStyle/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Как вы будете делать деньги? Ключевые денежные потоки</a:t>
            </a:r>
          </a:p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Ценообразование? Комиссия, фиксированная цена?</a:t>
            </a:r>
          </a:p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Есть ли разница между Gross и Net Revenue (оборотом и чистой выручкой)?</a:t>
            </a:r>
          </a:p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UNIT-экономика</a:t>
            </a:r>
          </a:p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Когда происходит оплата (сразу, постоплата через 60-90 дней)?</a:t>
            </a:r>
          </a:p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Текущая и ожидаемая конверсия  в платящего клиента</a:t>
            </a:r>
          </a:p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Текущее и ожидаемое значение ARPU (Average Revenue Per Paying User)</a:t>
            </a:r>
          </a:p>
          <a:p>
            <a:pPr marL="311149" lvl="0" indent="-311149" defTabSz="525779">
              <a:spcBef>
                <a:spcPts val="3700"/>
              </a:spcBef>
              <a:buSzPct val="75000"/>
              <a:buChar char="•"/>
              <a:defRPr sz="1800"/>
            </a:pPr>
            <a:r>
              <a:rPr sz="2520"/>
              <a:t>LTV клиента и срок жизни</a:t>
            </a:r>
          </a:p>
        </p:txBody>
      </p:sp>
      <p:sp>
        <p:nvSpPr>
          <p:cNvPr id="239" name="Shape 2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Бизнес-модель</a:t>
            </a:r>
          </a:p>
        </p:txBody>
      </p:sp>
      <p:sp>
        <p:nvSpPr>
          <p:cNvPr id="240" name="Shape 240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ПРИмер ценообразования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12476911" y="9264650"/>
            <a:ext cx="30647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25</a:t>
            </a:fld>
            <a:endParaRPr sz="1300"/>
          </a:p>
        </p:txBody>
      </p:sp>
      <p:graphicFrame>
        <p:nvGraphicFramePr>
          <p:cNvPr id="244" name="Table 244"/>
          <p:cNvGraphicFramePr/>
          <p:nvPr/>
        </p:nvGraphicFramePr>
        <p:xfrm>
          <a:off x="581049" y="1429435"/>
          <a:ext cx="11842702" cy="789240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79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9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005">
                <a:tc>
                  <a:txBody>
                    <a:bodyPr/>
                    <a:lstStyle/>
                    <a:p>
                      <a:pPr lvl="0" defTabSz="914400">
                        <a:def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B2C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SMB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ENTERPRISE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34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Цена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2400 руб. в год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до 1,5 млн. руб. в год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от 3 млн. руб. в год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34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Целевой сегмент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частные автолюбители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автодилеры (до 500 проданных машин в год)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автодилеры и страховые компании (более 500 автомобилей в год)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034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CAC/LTV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CAC: 500 руб.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LTV: 2400 руб.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CAC: 50 тыс. руб.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LTV: 600 тыс. руб.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CAC: 300 тыс. руб.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LTV: 6 млн. руб.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349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Предложение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Карточка эвакуации и тех. помощи на год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Ежемесячная оплата по подписке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Персональный менеджер, годовая оплата. 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Скидки на объем свыше 1000 машин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sldNum" sz="quarter" idx="2"/>
          </p:nvPr>
        </p:nvSpPr>
        <p:spPr>
          <a:xfrm>
            <a:off x="12476746" y="9264650"/>
            <a:ext cx="30680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26</a:t>
            </a:fld>
            <a:endParaRPr sz="1300"/>
          </a:p>
        </p:txBody>
      </p:sp>
      <p:sp>
        <p:nvSpPr>
          <p:cNvPr id="247" name="Shape 2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КЛЮЧЕВЫЕ ресурсы и процессы</a:t>
            </a:r>
          </a:p>
        </p:txBody>
      </p:sp>
      <p:sp>
        <p:nvSpPr>
          <p:cNvPr id="248" name="Shape 248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idx="1"/>
          </p:nvPr>
        </p:nvSpPr>
        <p:spPr>
          <a:xfrm>
            <a:off x="952500" y="1468635"/>
            <a:ext cx="11099800" cy="7171533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Ключевые ресурсы: </a:t>
            </a:r>
            <a:r>
              <a:rPr sz="2800"/>
              <a:t>Опишите, что является для вас ключевым ресурсом, который позволяет создавать и доносить ценность (например, разработчики, бренд, мобильное приложение, уникальная технология). Почему это является ключевым ресурсом.</a:t>
            </a:r>
            <a:endParaRPr sz="280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Ключевые процессы: </a:t>
            </a:r>
            <a:r>
              <a:rPr sz="2800"/>
              <a:t>Опишите ключевые процессы, которые позволяют создать и донести ценность (например, разработка технологии, постоянное получение обратной связи от клиентов, HADI-циклы*, маркетинг и продажи, налаживание партнерских взаимоотношений)</a:t>
            </a:r>
            <a:endParaRPr sz="2800"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98094" y="8847732"/>
            <a:ext cx="10711228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HADI-цикл – Hypothesis (Гипотеза), Action (действие), Data (данные), Insights (Выводы), тоже самое, что Build-Measure-Learn, PDCA и пр.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12483515" y="9264650"/>
            <a:ext cx="29327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27</a:t>
            </a:fld>
            <a:endParaRPr sz="1300"/>
          </a:p>
        </p:txBody>
      </p:sp>
      <p:sp>
        <p:nvSpPr>
          <p:cNvPr id="253" name="Shape 2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КАНАЛЫ привлечения</a:t>
            </a:r>
          </a:p>
        </p:txBody>
      </p:sp>
      <p:sp>
        <p:nvSpPr>
          <p:cNvPr id="254" name="Shape 254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xfrm>
            <a:off x="952500" y="1468635"/>
            <a:ext cx="11099800" cy="7171533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Текущие каналы привлечения пользователей/клиентов: </a:t>
            </a:r>
            <a:r>
              <a:rPr sz="2800"/>
              <a:t>Опишите, а лучше изобразите на диаграмме, откуда вы сейчас берете клиентов. Емкости каналов и средние протестированные стоимости переходов по каналам (стоимость клика (CPC), контакта с пользователем (CPM). Если есть данные, то конверсии по каналам.</a:t>
            </a:r>
          </a:p>
          <a:p>
            <a:pPr lvl="0">
              <a:defRPr sz="1800"/>
            </a:pPr>
            <a:r>
              <a:rPr sz="2800"/>
              <a:t>Какие каналы не сработали и почему?</a:t>
            </a:r>
          </a:p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Будущие каналы:</a:t>
            </a:r>
            <a:r>
              <a:rPr sz="2800"/>
              <a:t> Какие каналы не тестировали и почему, когда планируете тестировать?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12477819" y="9264650"/>
            <a:ext cx="304662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28</a:t>
            </a:fld>
            <a:endParaRPr sz="1300"/>
          </a:p>
        </p:txBody>
      </p:sp>
      <p:sp>
        <p:nvSpPr>
          <p:cNvPr id="258" name="Shape 258"/>
          <p:cNvSpPr/>
          <p:nvPr/>
        </p:nvSpPr>
        <p:spPr>
          <a:xfrm>
            <a:off x="3219673" y="1594073"/>
            <a:ext cx="6565454" cy="6565454"/>
          </a:xfrm>
          <a:prstGeom prst="rightArrow">
            <a:avLst>
              <a:gd name="adj1" fmla="val 32000"/>
              <a:gd name="adj2" fmla="val 64000"/>
            </a:avLst>
          </a:prstGeom>
          <a:ln w="152400">
            <a:solidFill>
              <a:srgbClr val="F7FAFC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idx="1"/>
          </p:nvPr>
        </p:nvSpPr>
        <p:spPr>
          <a:xfrm>
            <a:off x="952500" y="1506934"/>
            <a:ext cx="11099800" cy="7171532"/>
          </a:xfrm>
          <a:prstGeom prst="rect">
            <a:avLst/>
          </a:prstGeom>
        </p:spPr>
        <p:txBody>
          <a:bodyPr anchor="t"/>
          <a:lstStyle/>
          <a:p>
            <a:pPr lvl="0" defTabSz="443991">
              <a:spcBef>
                <a:spcPts val="3100"/>
              </a:spcBef>
              <a:defRPr sz="1800"/>
            </a:pPr>
            <a:r>
              <a:rPr sz="2128">
                <a:latin typeface="Proxima Nova Bold"/>
                <a:ea typeface="Proxima Nova Bold"/>
                <a:cs typeface="Proxima Nova Bold"/>
                <a:sym typeface="Proxima Nova Bold"/>
              </a:rPr>
              <a:t>Каналы: </a:t>
            </a:r>
            <a:r>
              <a:rPr sz="2128"/>
              <a:t>Откуда вы будете брать клиентов и емкость этих каналов (Прямые продажи: 10 продавцов X 500 звонков в неделю = 200 000 лидов в год, SEO: 10 000 заходов в месяц, FB: 100 000 представителей целевой аудитории и т.д., отраслевые мероприятия: 10 в год по 200 потенциальных покупателей = 2000 лидов в год)</a:t>
            </a:r>
          </a:p>
          <a:p>
            <a:pPr lvl="0" defTabSz="443991">
              <a:spcBef>
                <a:spcPts val="3100"/>
              </a:spcBef>
              <a:defRPr sz="1800"/>
            </a:pPr>
            <a:r>
              <a:rPr sz="2128">
                <a:latin typeface="Proxima Nova Bold"/>
                <a:ea typeface="Proxima Nova Bold"/>
                <a:cs typeface="Proxima Nova Bold"/>
                <a:sym typeface="Proxima Nova Bold"/>
              </a:rPr>
              <a:t>Цикл продаж: </a:t>
            </a:r>
            <a:r>
              <a:rPr sz="2128"/>
              <a:t>Сколько времени проходит от первого контакта до первой продажи? а до второй?</a:t>
            </a:r>
          </a:p>
          <a:p>
            <a:pPr lvl="0" defTabSz="443991">
              <a:spcBef>
                <a:spcPts val="3100"/>
              </a:spcBef>
              <a:defRPr sz="1800"/>
            </a:pPr>
            <a:r>
              <a:rPr sz="2128">
                <a:latin typeface="Proxima Nova Bold"/>
                <a:ea typeface="Proxima Nova Bold"/>
                <a:cs typeface="Proxima Nova Bold"/>
                <a:sym typeface="Proxima Nova Bold"/>
              </a:rPr>
              <a:t>Масштабируемость: </a:t>
            </a:r>
            <a:r>
              <a:rPr sz="2128"/>
              <a:t>За счет чего будет происходить масштабирования, какой рычаг будет использован (например, сетевой эффект). Опишите процесс масштабирования и ваши конкретные шаги, которые собираетесь предпринять или предпринимать уже.</a:t>
            </a:r>
            <a:endParaRPr sz="2128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defTabSz="443991">
              <a:spcBef>
                <a:spcPts val="3100"/>
              </a:spcBef>
              <a:defRPr sz="1800"/>
            </a:pPr>
            <a:r>
              <a:rPr sz="2128">
                <a:latin typeface="Proxima Nova Bold"/>
                <a:ea typeface="Proxima Nova Bold"/>
                <a:cs typeface="Proxima Nova Bold"/>
                <a:sym typeface="Proxima Nova Bold"/>
              </a:rPr>
              <a:t>Расходы на клиента: </a:t>
            </a:r>
            <a:r>
              <a:rPr sz="2128"/>
              <a:t>Средняя стоимость привлечения, сколько денег уходит на удержание клиента и построение повторных продаж?</a:t>
            </a:r>
          </a:p>
          <a:p>
            <a:pPr lvl="0" defTabSz="443991">
              <a:spcBef>
                <a:spcPts val="3100"/>
              </a:spcBef>
              <a:defRPr sz="1800"/>
            </a:pPr>
            <a:r>
              <a:rPr sz="2128">
                <a:latin typeface="Proxima Nova Bold"/>
                <a:ea typeface="Proxima Nova Bold"/>
                <a:cs typeface="Proxima Nova Bold"/>
                <a:sym typeface="Proxima Nova Bold"/>
              </a:rPr>
              <a:t>Ключевые партнерства: </a:t>
            </a:r>
            <a:r>
              <a:rPr sz="2128"/>
              <a:t>Какие и как партнеры помогают привлекать клиентов, на какие показатели это влияет.</a:t>
            </a:r>
            <a:endParaRPr sz="2128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defTabSz="443991">
              <a:spcBef>
                <a:spcPts val="3100"/>
              </a:spcBef>
              <a:defRPr sz="1800"/>
            </a:pPr>
            <a:r>
              <a:rPr sz="2128">
                <a:latin typeface="Proxima Nova Bold"/>
                <a:ea typeface="Proxima Nova Bold"/>
                <a:cs typeface="Proxima Nova Bold"/>
                <a:sym typeface="Proxima Nova Bold"/>
              </a:rPr>
              <a:t>Маркетинговые расходы: </a:t>
            </a:r>
            <a:r>
              <a:rPr sz="2128"/>
              <a:t>ежемесячные расходы на маркетинг сейчас и после инвестиций</a:t>
            </a:r>
          </a:p>
        </p:txBody>
      </p:sp>
      <p:sp>
        <p:nvSpPr>
          <p:cNvPr id="260" name="Shape 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стратегия выходы на рынок (gtm*)</a:t>
            </a:r>
          </a:p>
        </p:txBody>
      </p:sp>
      <p:sp>
        <p:nvSpPr>
          <p:cNvPr id="261" name="Shape 261"/>
          <p:cNvSpPr/>
          <p:nvPr/>
        </p:nvSpPr>
        <p:spPr>
          <a:xfrm>
            <a:off x="298094" y="8847732"/>
            <a:ext cx="1109980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* – Go to Market Strategy</a:t>
            </a:r>
          </a:p>
        </p:txBody>
      </p:sp>
      <p:sp>
        <p:nvSpPr>
          <p:cNvPr id="262" name="Shape 262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финансы</a:t>
            </a:r>
          </a:p>
        </p:txBody>
      </p:sp>
      <p:sp>
        <p:nvSpPr>
          <p:cNvPr id="265" name="Shape 265"/>
          <p:cNvSpPr>
            <a:spLocks noGrp="1"/>
          </p:cNvSpPr>
          <p:nvPr>
            <p:ph type="sldNum" sz="quarter" idx="2"/>
          </p:nvPr>
        </p:nvSpPr>
        <p:spPr>
          <a:xfrm>
            <a:off x="12476746" y="9264650"/>
            <a:ext cx="306808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29</a:t>
            </a:fld>
            <a:endParaRPr sz="1300"/>
          </a:p>
        </p:txBody>
      </p:sp>
      <p:sp>
        <p:nvSpPr>
          <p:cNvPr id="266" name="Shape 266"/>
          <p:cNvSpPr/>
          <p:nvPr/>
        </p:nvSpPr>
        <p:spPr>
          <a:xfrm>
            <a:off x="298094" y="8847732"/>
            <a:ext cx="1109980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Обязательно указывайте ключевые предположения вашей модели (активные пользователи, платящие пользователи, пр.)</a:t>
            </a:r>
          </a:p>
        </p:txBody>
      </p:sp>
      <p:sp>
        <p:nvSpPr>
          <p:cNvPr id="267" name="Shape 267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268" name="Table 268"/>
          <p:cNvGraphicFramePr/>
          <p:nvPr/>
        </p:nvGraphicFramePr>
        <p:xfrm>
          <a:off x="529208" y="4635500"/>
          <a:ext cx="11959084" cy="34899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43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0359"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Год 1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Год 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Год 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Год 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365C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500">
                          <a:solidFill>
                            <a:srgbClr val="FFFFFF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Год 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0365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Целевой рынок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14 000 000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16 800 000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20 160 000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24 192 000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29 030 400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Пользователей/клиентов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140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1 680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4 032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7 258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11 612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Активных пользователей, после отвала (churn)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56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672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1 613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2 903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4 645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Доля рынка, 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0,00 %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0,01 %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0,02 %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0,03 %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0,04 %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Выручка (GROSS), тыс. руб.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5 600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67 200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161 280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290 304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464 486,4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Расходы, тыс. руб.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8 050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69 200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134 040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225 252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352 393,2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Переменные, тыс. руб.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2 800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33 600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80 640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145 152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232 243,2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Постоянные, тыс. руб.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5 250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35 600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53 400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80 100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120 150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defTabSz="914400">
                        <a:defRPr sz="27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30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Выручка (NET), тыс. руб.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2 800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33 600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80 640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145 152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 232 243,2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EBITDA, тыс. руб.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solidFill>
                            <a:srgbClr val="FF26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- 2 450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solidFill>
                            <a:srgbClr val="FF2600"/>
                          </a:solidFill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- 2 000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27 240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65 052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 112 093,2 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0359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EBITDA Margin, 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-44 %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-3 %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17 %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22 %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5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24 %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69" name="Chart 269"/>
          <p:cNvGraphicFramePr/>
          <p:nvPr/>
        </p:nvGraphicFramePr>
        <p:xfrm>
          <a:off x="601175" y="1395795"/>
          <a:ext cx="11789019" cy="296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ИСТОЧНИКИ ВДОХНОВЕНИЯ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528092" y="9264650"/>
            <a:ext cx="20411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3</a:t>
            </a:fld>
            <a:endParaRPr sz="1300"/>
          </a:p>
        </p:txBody>
      </p:sp>
      <p:sp>
        <p:nvSpPr>
          <p:cNvPr id="45" name="Shape 45"/>
          <p:cNvSpPr/>
          <p:nvPr/>
        </p:nvSpPr>
        <p:spPr>
          <a:xfrm>
            <a:off x="715456" y="3121433"/>
            <a:ext cx="11573884" cy="437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Данный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шаблон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собран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по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мотивам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:</a:t>
            </a:r>
          </a:p>
          <a:p>
            <a:pPr lvl="0" algn="l">
              <a:defRPr sz="1800"/>
            </a:pP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321027" lvl="0" indent="-321027" algn="l" defTabSz="457200">
              <a:buSzPct val="75000"/>
              <a:buChar char="•"/>
              <a:defRPr sz="1800"/>
            </a:pP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  <a:hlinkClick r:id="rId3"/>
              </a:rPr>
              <a:t>J. Skyler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  <a:hlinkClick r:id="rId3"/>
              </a:rPr>
              <a:t>Fernandes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– </a:t>
            </a:r>
            <a:r>
              <a:rPr sz="2600" dirty="0">
                <a:latin typeface="Proxima Nova Bold Italic"/>
                <a:ea typeface="Proxima Nova Bold Italic"/>
                <a:cs typeface="Proxima Nova Bold Italic"/>
                <a:sym typeface="Proxima Nova Bold Italic"/>
              </a:rPr>
              <a:t>The Best Startup Investor Pitch Deck &amp; How to Present to Angels &amp; Venture Capitalists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: </a:t>
            </a:r>
            <a:r>
              <a:rPr sz="2600" u="sng" dirty="0">
                <a:latin typeface="Proxima Nova Light"/>
                <a:ea typeface="Proxima Nova Light"/>
                <a:cs typeface="Proxima Nova Light"/>
                <a:sym typeface="Proxima Nova Light"/>
                <a:hlinkClick r:id="rId4"/>
              </a:rPr>
              <a:t>http://bit.ly/1BcXXyu</a:t>
            </a: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321027" lvl="0" indent="-321027" algn="l" defTabSz="457200">
              <a:buSzPct val="75000"/>
              <a:buChar char="•"/>
              <a:defRPr sz="1800"/>
            </a:pPr>
            <a:endParaRPr sz="20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321027" lvl="0" indent="-321027" algn="l" defTabSz="457200">
              <a:buSzPct val="75000"/>
              <a:buChar char="•"/>
              <a:defRPr sz="1800"/>
            </a:pP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Alexander Jarvis – </a:t>
            </a:r>
            <a:r>
              <a:rPr sz="2600" dirty="0">
                <a:latin typeface="Proxima Nova Bold Italic"/>
                <a:ea typeface="Proxima Nova Bold Italic"/>
                <a:cs typeface="Proxima Nova Bold Italic"/>
                <a:sym typeface="Proxima Nova Bold Italic"/>
              </a:rPr>
              <a:t>Template seed stage investor deck for startups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: </a:t>
            </a:r>
            <a:r>
              <a:rPr sz="2600" u="sng" dirty="0">
                <a:latin typeface="Proxima Nova Light"/>
                <a:ea typeface="Proxima Nova Light"/>
                <a:cs typeface="Proxima Nova Light"/>
                <a:sym typeface="Proxima Nova Light"/>
                <a:hlinkClick r:id="rId5"/>
              </a:rPr>
              <a:t>http://bit.ly/1IX9fcS</a:t>
            </a: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321027" lvl="0" indent="-321027" algn="l" defTabSz="457200">
              <a:buSzPct val="75000"/>
              <a:buChar char="•"/>
              <a:defRPr sz="1800"/>
            </a:pPr>
            <a:endParaRPr sz="20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321027" lvl="0" indent="-321027" algn="l" defTabSz="457200">
              <a:buSzPct val="75000"/>
              <a:buChar char="•"/>
              <a:defRPr sz="1800"/>
            </a:pP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  <a:hlinkClick r:id="rId6"/>
              </a:rPr>
              <a:t>Kim-Mai Cutler</a:t>
            </a:r>
            <a:r>
              <a:rPr sz="2600" dirty="0">
                <a:solidFill>
                  <a:srgbClr val="AAB6AA"/>
                </a:solidFill>
                <a:latin typeface="Proxima Nova Light"/>
                <a:ea typeface="Proxima Nova Light"/>
                <a:cs typeface="Proxima Nova Light"/>
                <a:sym typeface="Proxima Nova Light"/>
              </a:rPr>
              <a:t> – </a:t>
            </a:r>
            <a:r>
              <a:rPr sz="2600" dirty="0">
                <a:latin typeface="Proxima Nova Bold Italic"/>
                <a:ea typeface="Proxima Nova Bold Italic"/>
                <a:cs typeface="Proxima Nova Bold Italic"/>
                <a:sym typeface="Proxima Nova Bold Italic"/>
              </a:rPr>
              <a:t>Lessons From A Study of Perfect Pitch Decks: VCs Spend An Average of 3 Minutes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, 44 Seconds On Them: </a:t>
            </a:r>
            <a:r>
              <a:rPr sz="2600" u="sng" dirty="0">
                <a:latin typeface="Proxima Nova Light"/>
                <a:ea typeface="Proxima Nova Light"/>
                <a:cs typeface="Proxima Nova Light"/>
                <a:sym typeface="Proxima Nova Light"/>
                <a:hlinkClick r:id="rId7"/>
              </a:rPr>
              <a:t>http://tcrn.ch/1MVItQR</a:t>
            </a: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 defTabSz="457200">
              <a:defRPr sz="1800"/>
            </a:pP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715458" y="6958650"/>
            <a:ext cx="11573885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lang="en-US"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    </a:t>
            </a:r>
          </a:p>
          <a:p>
            <a:pPr lvl="0" algn="l">
              <a:defRPr sz="1800"/>
            </a:pPr>
            <a:r>
              <a:rPr sz="2600" dirty="0" err="1" smtClean="0">
                <a:latin typeface="Proxima Nova Light"/>
                <a:ea typeface="Proxima Nova Light"/>
                <a:cs typeface="Proxima Nova Light"/>
                <a:sym typeface="Proxima Nova Light"/>
              </a:rPr>
              <a:t>Отдельная</a:t>
            </a:r>
            <a:r>
              <a:rPr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благодарность</a:t>
            </a:r>
            <a:r>
              <a:rPr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:</a:t>
            </a:r>
            <a:endParaRPr lang="ru-RU" sz="2600" dirty="0" smtClean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endParaRPr sz="20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321027" lvl="0" indent="-321027" algn="l">
              <a:buSzPct val="75000"/>
              <a:buChar char="•"/>
              <a:defRPr sz="1800"/>
            </a:pPr>
            <a:r>
              <a:rPr sz="2600" dirty="0" err="1" smtClean="0">
                <a:latin typeface="Proxima Nova Light"/>
                <a:ea typeface="Proxima Nova Light"/>
                <a:cs typeface="Proxima Nova Light"/>
                <a:sym typeface="Proxima Nova Light"/>
              </a:rPr>
              <a:t>Максиму</a:t>
            </a:r>
            <a:r>
              <a:rPr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Штейгервальду и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Инге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Фокше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за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 err="1">
                <a:latin typeface="Proxima Nova Light"/>
                <a:ea typeface="Proxima Nova Light"/>
                <a:cs typeface="Proxima Nova Light"/>
                <a:sym typeface="Proxima Nova Light"/>
              </a:rPr>
              <a:t>комментарии</a:t>
            </a:r>
            <a:r>
              <a:rPr sz="2600" dirty="0">
                <a:latin typeface="Proxima Nova Light"/>
                <a:ea typeface="Proxima Nova Light"/>
                <a:cs typeface="Proxima Nova Light"/>
                <a:sym typeface="Proxima Nova Light"/>
              </a:rPr>
              <a:t> и </a:t>
            </a:r>
            <a:r>
              <a:rPr sz="2600" dirty="0" err="1" smtClean="0">
                <a:latin typeface="Proxima Nova Light"/>
                <a:ea typeface="Proxima Nova Light"/>
                <a:cs typeface="Proxima Nova Light"/>
                <a:sym typeface="Proxima Nova Light"/>
              </a:rPr>
              <a:t>дополнения</a:t>
            </a:r>
            <a:r>
              <a:rPr lang="ru-RU"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:)</a:t>
            </a: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>
              <a:defRPr sz="1800"/>
            </a:pP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 defTabSz="457200">
              <a:defRPr sz="1800"/>
            </a:pP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</p:txBody>
      </p:sp>
      <p:sp>
        <p:nvSpPr>
          <p:cNvPr id="48" name="Shape 48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" name="Shape 46"/>
          <p:cNvSpPr/>
          <p:nvPr/>
        </p:nvSpPr>
        <p:spPr>
          <a:xfrm>
            <a:off x="715456" y="1130875"/>
            <a:ext cx="11573885" cy="2523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defRPr sz="1800"/>
            </a:pPr>
            <a:r>
              <a:rPr lang="en-US"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    </a:t>
            </a:r>
          </a:p>
          <a:p>
            <a:pPr lvl="0" algn="l">
              <a:defRPr sz="1800"/>
            </a:pPr>
            <a:r>
              <a:rPr lang="ru-RU"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Благодарим Илью Королева (</a:t>
            </a:r>
            <a:r>
              <a:rPr lang="en-US" sz="2800" dirty="0">
                <a:hlinkClick r:id="rId8"/>
              </a:rPr>
              <a:t>https://www.facebook.com/ikorolev</a:t>
            </a:r>
            <a:r>
              <a:rPr lang="ru-RU"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) за создание данного шаблона презентации и за разрешение фонду </a:t>
            </a:r>
            <a:r>
              <a:rPr lang="en-US" sz="2600" dirty="0" smtClean="0">
                <a:latin typeface="Proxima Nova Light"/>
                <a:ea typeface="Proxima Nova Light"/>
                <a:cs typeface="Proxima Nova Light"/>
                <a:sym typeface="Proxima Nova Light"/>
                <a:hlinkClick r:id="rId9"/>
              </a:rPr>
              <a:t>itVenture</a:t>
            </a:r>
            <a:r>
              <a:rPr lang="en-US"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 </a:t>
            </a:r>
            <a:r>
              <a:rPr lang="ru-RU" sz="2600" dirty="0" smtClean="0">
                <a:latin typeface="Proxima Nova Light"/>
                <a:ea typeface="Proxima Nova Light"/>
                <a:cs typeface="Proxima Nova Light"/>
                <a:sym typeface="Proxima Nova Light"/>
              </a:rPr>
              <a:t>использовать этот шаблон. </a:t>
            </a:r>
          </a:p>
          <a:p>
            <a:pPr lvl="0" algn="l">
              <a:defRPr sz="1800"/>
            </a:pPr>
            <a:endParaRPr sz="32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lvl="0" algn="l" defTabSz="457200">
              <a:defRPr sz="1800"/>
            </a:pPr>
            <a:endParaRPr sz="2600" dirty="0">
              <a:latin typeface="Proxima Nova Light"/>
              <a:ea typeface="Proxima Nova Light"/>
              <a:cs typeface="Proxima Nova Light"/>
              <a:sym typeface="Proxima Nova Light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647948" y="145801"/>
            <a:ext cx="11708904" cy="1105398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ЦЕЛИ</a:t>
            </a:r>
          </a:p>
        </p:txBody>
      </p:sp>
      <p:sp>
        <p:nvSpPr>
          <p:cNvPr id="272" name="Shape 272"/>
          <p:cNvSpPr>
            <a:spLocks noGrp="1"/>
          </p:cNvSpPr>
          <p:nvPr>
            <p:ph type="sldNum" sz="quarter" idx="2"/>
          </p:nvPr>
        </p:nvSpPr>
        <p:spPr>
          <a:xfrm>
            <a:off x="12465202" y="9251950"/>
            <a:ext cx="30449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30</a:t>
            </a:fld>
            <a:endParaRPr sz="1300"/>
          </a:p>
        </p:txBody>
      </p:sp>
      <p:graphicFrame>
        <p:nvGraphicFramePr>
          <p:cNvPr id="273" name="Chart 273"/>
          <p:cNvGraphicFramePr/>
          <p:nvPr/>
        </p:nvGraphicFramePr>
        <p:xfrm>
          <a:off x="822686" y="1356766"/>
          <a:ext cx="10847290" cy="699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4" name="Shape 274"/>
          <p:cNvSpPr/>
          <p:nvPr/>
        </p:nvSpPr>
        <p:spPr>
          <a:xfrm>
            <a:off x="1488231" y="6684088"/>
            <a:ext cx="162769" cy="1101012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582110" y="5835650"/>
            <a:ext cx="2213980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Получение инвестиций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100 платящих клиентов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MPV</a:t>
            </a:r>
          </a:p>
        </p:txBody>
      </p:sp>
      <p:sp>
        <p:nvSpPr>
          <p:cNvPr id="276" name="Shape 276"/>
          <p:cNvSpPr/>
          <p:nvPr/>
        </p:nvSpPr>
        <p:spPr>
          <a:xfrm flipH="1">
            <a:off x="2902644" y="5380803"/>
            <a:ext cx="145357" cy="2337523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1941010" y="4370952"/>
            <a:ext cx="23224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200 платящих клиентов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запуск модуля прямых трансляций и API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1 партнерство</a:t>
            </a:r>
          </a:p>
        </p:txBody>
      </p:sp>
      <p:sp>
        <p:nvSpPr>
          <p:cNvPr id="278" name="Shape 278"/>
          <p:cNvSpPr/>
          <p:nvPr/>
        </p:nvSpPr>
        <p:spPr>
          <a:xfrm>
            <a:off x="4677593" y="6519093"/>
            <a:ext cx="971923" cy="1223740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537754" y="5289549"/>
            <a:ext cx="232249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800 платящих клиентов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запуск marketplace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1 партнерство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СAC = 1000 руб.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ARPU = 3000 руб.</a:t>
            </a:r>
          </a:p>
        </p:txBody>
      </p:sp>
      <p:sp>
        <p:nvSpPr>
          <p:cNvPr id="280" name="Shape 280"/>
          <p:cNvSpPr/>
          <p:nvPr/>
        </p:nvSpPr>
        <p:spPr>
          <a:xfrm>
            <a:off x="4820454" y="3405752"/>
            <a:ext cx="232249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round A (&gt; $5 mln)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выход на международный рынок (Корея, Бразилия)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CAC = $20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ARPU  = $100</a:t>
            </a:r>
          </a:p>
        </p:txBody>
      </p:sp>
      <p:sp>
        <p:nvSpPr>
          <p:cNvPr id="281" name="Shape 281"/>
          <p:cNvSpPr/>
          <p:nvPr/>
        </p:nvSpPr>
        <p:spPr>
          <a:xfrm>
            <a:off x="5921974" y="4897033"/>
            <a:ext cx="1162099" cy="2301702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6760098" y="2325642"/>
            <a:ext cx="2460852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TOP 100 маркетплейсов в мире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CAC (SMB) = $30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ARPU (SMB) = $300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CAC (Enterprise) = $3 000</a:t>
            </a:r>
          </a:p>
          <a:p>
            <a:pPr marL="172861" lvl="0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ARPU (Eterprise) = $20 000</a:t>
            </a:r>
          </a:p>
        </p:txBody>
      </p:sp>
      <p:sp>
        <p:nvSpPr>
          <p:cNvPr id="283" name="Shape 283"/>
          <p:cNvSpPr/>
          <p:nvPr/>
        </p:nvSpPr>
        <p:spPr>
          <a:xfrm>
            <a:off x="8326542" y="3903612"/>
            <a:ext cx="1498699" cy="1268834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9541398" y="1538242"/>
            <a:ext cx="2460852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EXIT &gt; $ 100 mln</a:t>
            </a:r>
          </a:p>
          <a:p>
            <a:pPr marL="617361" lvl="1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Salesforce</a:t>
            </a:r>
          </a:p>
          <a:p>
            <a:pPr marL="617361" lvl="1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Accenture</a:t>
            </a:r>
          </a:p>
          <a:p>
            <a:pPr marL="617361" lvl="1" indent="-172861" algn="l">
              <a:buSzPct val="75000"/>
              <a:buChar char="•"/>
              <a:defRPr sz="1800"/>
            </a:pPr>
            <a:r>
              <a:rPr sz="1400">
                <a:latin typeface="Proxima Nova Light"/>
                <a:ea typeface="Proxima Nova Light"/>
                <a:cs typeface="Proxima Nova Light"/>
                <a:sym typeface="Proxima Nova Light"/>
              </a:rPr>
              <a:t>Google</a:t>
            </a:r>
          </a:p>
        </p:txBody>
      </p:sp>
      <p:sp>
        <p:nvSpPr>
          <p:cNvPr id="285" name="Shape 285"/>
          <p:cNvSpPr/>
          <p:nvPr/>
        </p:nvSpPr>
        <p:spPr>
          <a:xfrm>
            <a:off x="10777643" y="2519311"/>
            <a:ext cx="487957" cy="298031"/>
          </a:xfrm>
          <a:prstGeom prst="line">
            <a:avLst/>
          </a:prstGeom>
          <a:ln w="12700">
            <a:solidFill/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ПРОДУКТОВЫЙ ROADMAP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12502667" y="9264650"/>
            <a:ext cx="254966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31</a:t>
            </a:fld>
            <a:endParaRPr sz="1300"/>
          </a:p>
        </p:txBody>
      </p:sp>
      <p:graphicFrame>
        <p:nvGraphicFramePr>
          <p:cNvPr id="289" name="Table 289"/>
          <p:cNvGraphicFramePr/>
          <p:nvPr/>
        </p:nvGraphicFramePr>
        <p:xfrm>
          <a:off x="573803" y="1778000"/>
          <a:ext cx="11857557" cy="7186754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68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3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1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4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7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2154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ПРОДУКТ / ФИЧА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Q1’2016</a:t>
                      </a:r>
                    </a:p>
                  </a:txBody>
                  <a:tcPr marL="50800" marR="50800" marT="50800" marB="50800" anchor="ctr" horzOverflow="overflow"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740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ПРОДУКТА]</a:t>
                      </a:r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T w="12700">
                      <a:solidFill>
                        <a:srgbClr val="000000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ФИЧА]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ПРОДУКТА]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ФИЧА]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ПРОДУКТА]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ФИЧА]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ПРОДУКТА]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ПРОДУКТА]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ФИЧА]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51A7F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CD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ПРОДУКТА]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8586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rPr>
                        <a:t>[НАЗВАНИЕ ФИЧА]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sz="1600">
                          <a:latin typeface="Proxima Nova Regular"/>
                          <a:ea typeface="Proxima Nova Regular"/>
                          <a:cs typeface="Proxima Nova Regular"/>
                          <a:sym typeface="Proxima Nova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70B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sldNum" sz="quarter" idx="2"/>
          </p:nvPr>
        </p:nvSpPr>
        <p:spPr>
          <a:xfrm>
            <a:off x="12480048" y="9264650"/>
            <a:ext cx="30020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32</a:t>
            </a:fld>
            <a:endParaRPr sz="1300"/>
          </a:p>
        </p:txBody>
      </p:sp>
      <p:sp>
        <p:nvSpPr>
          <p:cNvPr id="292" name="Shape 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ИНВЕСТИЦИИ</a:t>
            </a:r>
          </a:p>
        </p:txBody>
      </p:sp>
      <p:sp>
        <p:nvSpPr>
          <p:cNvPr id="293" name="Shape 293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4978399" y="958849"/>
            <a:ext cx="3048001" cy="783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50000"/>
              <a:t>?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/>
          </p:cNvSpPr>
          <p:nvPr>
            <p:ph type="sldNum" sz="quarter" idx="2"/>
          </p:nvPr>
        </p:nvSpPr>
        <p:spPr>
          <a:xfrm>
            <a:off x="12483185" y="9264650"/>
            <a:ext cx="29393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33</a:t>
            </a:fld>
            <a:endParaRPr sz="1300"/>
          </a:p>
        </p:txBody>
      </p:sp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КОНТАКТЫ</a:t>
            </a:r>
          </a:p>
        </p:txBody>
      </p:sp>
      <p:sp>
        <p:nvSpPr>
          <p:cNvPr id="298" name="Shape 298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952500" y="1468635"/>
            <a:ext cx="11099800" cy="7171533"/>
          </a:xfrm>
          <a:prstGeom prst="rect">
            <a:avLst/>
          </a:prstGeom>
        </p:spPr>
        <p:txBody>
          <a:bodyPr/>
          <a:lstStyle/>
          <a:p>
            <a:pPr lvl="0" algn="ctr">
              <a:defRPr sz="1800"/>
            </a:pPr>
            <a:r>
              <a:rPr sz="2800" dirty="0">
                <a:latin typeface="Proxima Nova Bold"/>
                <a:ea typeface="Proxima Nova Bold"/>
                <a:cs typeface="Proxima Nova Bold"/>
                <a:sym typeface="Proxima Nova Bold"/>
              </a:rPr>
              <a:t>ИМЯ: </a:t>
            </a:r>
            <a:r>
              <a:rPr sz="2800" dirty="0"/>
              <a:t>[ВАШЕ ИМЯ]</a:t>
            </a:r>
            <a:endParaRPr sz="2800" dirty="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algn="ctr">
              <a:defRPr sz="1800"/>
            </a:pPr>
            <a:r>
              <a:rPr sz="2800" dirty="0">
                <a:latin typeface="Proxima Nova Bold"/>
                <a:ea typeface="Proxima Nova Bold"/>
                <a:cs typeface="Proxima Nova Bold"/>
                <a:sym typeface="Proxima Nova Bold"/>
              </a:rPr>
              <a:t>E-MAIL: </a:t>
            </a:r>
            <a:r>
              <a:rPr sz="2800" dirty="0"/>
              <a:t>[ВАШ E-MAIL]</a:t>
            </a:r>
            <a:endParaRPr sz="2800" dirty="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algn="ctr">
              <a:defRPr sz="1800"/>
            </a:pPr>
            <a:r>
              <a:rPr sz="2800" dirty="0">
                <a:latin typeface="Proxima Nova Bold"/>
                <a:ea typeface="Proxima Nova Bold"/>
                <a:cs typeface="Proxima Nova Bold"/>
                <a:sym typeface="Proxima Nova Bold"/>
              </a:rPr>
              <a:t>ТЕЛЕФОН: </a:t>
            </a:r>
            <a:r>
              <a:rPr sz="2800" dirty="0"/>
              <a:t>[+7-985-838-3998]</a:t>
            </a:r>
            <a:endParaRPr sz="2800" dirty="0">
              <a:latin typeface="Proxima Nova Bold"/>
              <a:ea typeface="Proxima Nova Bold"/>
              <a:cs typeface="Proxima Nova Bold"/>
              <a:sym typeface="Proxima Nova Bold"/>
            </a:endParaRPr>
          </a:p>
          <a:p>
            <a:pPr lvl="0" algn="ctr">
              <a:defRPr sz="1800"/>
            </a:pPr>
            <a:r>
              <a:rPr sz="2800" dirty="0">
                <a:latin typeface="Proxima Nova Bold"/>
                <a:ea typeface="Proxima Nova Bold"/>
                <a:cs typeface="Proxima Nova Bold"/>
                <a:sym typeface="Proxima Nova Bold"/>
              </a:rPr>
              <a:t>URL: </a:t>
            </a:r>
            <a:r>
              <a:rPr sz="2800" dirty="0"/>
              <a:t>[http://</a:t>
            </a:r>
            <a:r>
              <a:rPr sz="2800" dirty="0" smtClean="0"/>
              <a:t>bit.ly/]</a:t>
            </a:r>
            <a:endParaRPr sz="2800" dirty="0">
              <a:latin typeface="Proxima Nova Bold"/>
              <a:ea typeface="Proxima Nova Bold"/>
              <a:cs typeface="Proxima Nova Bold"/>
              <a:sym typeface="Proxima Nova Bold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298094" y="8847732"/>
            <a:ext cx="11099802" cy="31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Рекомендация: Для каждого инвестора делайте уникальную ссылку, чтобы понимать, кликнул ли он.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ПРИЛОЖЕНИЯ</a:t>
            </a:r>
          </a:p>
        </p:txBody>
      </p:sp>
      <p:sp>
        <p:nvSpPr>
          <p:cNvPr id="303" name="Shape 303"/>
          <p:cNvSpPr>
            <a:spLocks noGrp="1"/>
          </p:cNvSpPr>
          <p:nvPr>
            <p:ph type="sldNum" sz="quarter" idx="2"/>
          </p:nvPr>
        </p:nvSpPr>
        <p:spPr>
          <a:xfrm>
            <a:off x="12483433" y="9264650"/>
            <a:ext cx="29343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34</a:t>
            </a:fld>
            <a:endParaRPr sz="1300"/>
          </a:p>
        </p:txBody>
      </p:sp>
      <p:sp>
        <p:nvSpPr>
          <p:cNvPr id="304" name="Shape 304"/>
          <p:cNvSpPr>
            <a:spLocks noGrp="1"/>
          </p:cNvSpPr>
          <p:nvPr>
            <p:ph type="body" idx="1"/>
          </p:nvPr>
        </p:nvSpPr>
        <p:spPr>
          <a:xfrm>
            <a:off x="952500" y="1506934"/>
            <a:ext cx="11099800" cy="7171532"/>
          </a:xfrm>
          <a:prstGeom prst="rect">
            <a:avLst/>
          </a:prstGeom>
        </p:spPr>
        <p:txBody>
          <a:bodyPr anchor="t"/>
          <a:lstStyle/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Все, что вы считаете нужным: </a:t>
            </a:r>
            <a:r>
              <a:rPr sz="2800"/>
              <a:t>Скриншоты продукта, операционный план по статьям, продуктовый roadmap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title"/>
          </p:nvPr>
        </p:nvSpPr>
        <p:spPr>
          <a:xfrm>
            <a:off x="647947" y="4324101"/>
            <a:ext cx="11708905" cy="1105398"/>
          </a:xfrm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ДОПОЛНИТЕЛЬНЫЕ МАТЕРИАЛЫ</a:t>
            </a:r>
          </a:p>
        </p:txBody>
      </p:sp>
      <p:sp>
        <p:nvSpPr>
          <p:cNvPr id="307" name="Shape 307"/>
          <p:cNvSpPr>
            <a:spLocks noGrp="1"/>
          </p:cNvSpPr>
          <p:nvPr>
            <p:ph type="sldNum" sz="quarter" idx="2"/>
          </p:nvPr>
        </p:nvSpPr>
        <p:spPr>
          <a:xfrm>
            <a:off x="12480048" y="9264650"/>
            <a:ext cx="30020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35</a:t>
            </a:fld>
            <a:endParaRPr sz="130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" name="Table 309"/>
          <p:cNvGraphicFramePr/>
          <p:nvPr/>
        </p:nvGraphicFramePr>
        <p:xfrm>
          <a:off x="355600" y="1034533"/>
          <a:ext cx="12265878" cy="823786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4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3336"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РЕШЕНИЕ/ОБЕЗБОЛИВАЮЩЕЕ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Какое решение вы предлагаете?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будет проходить обезболивание?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будут создаваться преимущества?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ПРОБЛЕМА/БОЛЬ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нерешенные проблемы и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боли есть у клиента?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клиента не удовлетворяет в альтернативных решениях?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396"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ПРОДУКТ/</a:t>
                      </a:r>
                    </a:p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СЕРВИС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видит пользователь/клиент (LP, MVP, MVF)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Артефакты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ВОРОНКА/ЦЦД</a:t>
                      </a:r>
                    </a:p>
                    <a:p>
                      <a:pPr lvl="0" indent="50800" algn="l">
                        <a:defRPr sz="1800"/>
                      </a:pPr>
                      <a:endParaRPr sz="16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Цепочка целевых действий пользователя/клиента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Маркетинговая воронка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AARRR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делают пользователи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Воронка продаж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ЦЕННОСТНОЕ ПРЕДЛОЖЕНИЕ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За счет чего будет создаваться ценность.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Крючки (мотиваторы) для клиента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КАНАЛЫ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Откуда берутся клиенты?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каналы наиболее эффективны?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Емкость каналов?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КЛИЕНТСКИЕ СЕГМЕНТЫ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Характеристики клиентов,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Портреты, Архетипы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B2C – о чем он думает, из чего состоит его день?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B2B – Как он принимает решение? Кто ЛПР?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Сколько у него денег?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Ранние последователи</a:t>
                      </a:r>
                    </a:p>
                    <a:p>
                      <a:pPr lvl="0" indent="50800" algn="l" defTabSz="914400">
                        <a:defRPr sz="1800"/>
                      </a:pPr>
                      <a:endParaRPr sz="1600"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РЫНОК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рынка (оценка сверху, оценка снизу)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Конкуренты и альтернативные решение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Тип рынка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возможности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TAM, SAM, SOM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Альтернативные решения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376">
                <a:tc gridSpan="2">
                  <a:txBody>
                    <a:bodyPr/>
                    <a:lstStyle/>
                    <a:p>
                      <a:pPr lvl="0" indent="5080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РАСХОДОВ</a:t>
                      </a:r>
                    </a:p>
                    <a:p>
                      <a:pPr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Структура постоянных расходов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G&amp;A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R&amp;D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Маркетинг и продажи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др.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UNIT-ЭКОНОМИКА</a:t>
                      </a:r>
                    </a:p>
                    <a:p>
                      <a:pPr lvl="0" defTabSz="914400">
                        <a:defRPr sz="1800"/>
                      </a:pPr>
                      <a:endParaRPr sz="5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#UserAcquisition x (– CPA + ARPPU x C1) = PROFIT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ДОХОДОВ (МОДЕЛЬ МОНЕТИЗАЦИИ)</a:t>
                      </a:r>
                    </a:p>
                    <a:p>
                      <a:pPr lvl="0" algn="r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r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бизнес будет зарабатывать?</a:t>
                      </a:r>
                    </a:p>
                    <a:p>
                      <a:pPr lvl="0" indent="50800" algn="r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0" name="Shape 310"/>
          <p:cNvSpPr/>
          <p:nvPr/>
        </p:nvSpPr>
        <p:spPr>
          <a:xfrm>
            <a:off x="1135203" y="245623"/>
            <a:ext cx="107066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500" cap="all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 cap="none"/>
            </a:pPr>
            <a:r>
              <a:rPr sz="3500" cap="all"/>
              <a:t>КАРТА БИЗНЕС-МОДЕЛИ (BUSINESS MODEL MAP)</a:t>
            </a:r>
          </a:p>
        </p:txBody>
      </p:sp>
      <p:sp>
        <p:nvSpPr>
          <p:cNvPr id="311" name="Shape 311"/>
          <p:cNvSpPr/>
          <p:nvPr/>
        </p:nvSpPr>
        <p:spPr>
          <a:xfrm>
            <a:off x="827005" y="9399328"/>
            <a:ext cx="1135079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900"/>
              <a:t>Business Model Map – Илья Королев. Адаптация Business Model Canvas, Lean Canvas, 8-кубиков. Спасибо Алексу Остервальдеру (Alex Osterwalder), Эшу Мория (Ash Maurya), Николаю Митюшину и Илье Красинскому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" name="Table 313"/>
          <p:cNvGraphicFramePr/>
          <p:nvPr/>
        </p:nvGraphicFramePr>
        <p:xfrm>
          <a:off x="355600" y="1034533"/>
          <a:ext cx="12265878" cy="823786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4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3336"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РЕШЕНИЕ/ОБЕЗБОЛИВАЮЩЕЕ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Какое решение вы предлагаете?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будет проходить обезболивание?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будут создаваться преимущества?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ПРОБЛЕМА/БОЛЬ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нерешенные проблемы и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боли есть у клиента?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клиента не удовлетворяет в альтернативных решениях?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396"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ПРОДУКТ/</a:t>
                      </a:r>
                    </a:p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СЕРВИС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видит пользователь/клиент (LP, MVP, MVF)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Артефакты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ВОРОНКА/ЦЦД</a:t>
                      </a:r>
                    </a:p>
                    <a:p>
                      <a:pPr lvl="0" indent="50800" algn="l">
                        <a:defRPr sz="1800"/>
                      </a:pPr>
                      <a:endParaRPr sz="16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Цепочка целевых действий пользователя/клиента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Маркетинговая воронка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AARRR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делают пользователи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Воронка продаж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ЦЕННОСТНОЕ ПРЕДЛОЖЕНИЕ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За счет чего будет создаваться ценность.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Крючки (мотиваторы) для клиента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КАНАЛЫ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Откуда берутся клиенты?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каналы наиболее эффективны?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Емкость каналов?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КЛИЕНТСКИЕ СЕГМЕНТЫ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Характеристики клиентов,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Портреты, Архетипы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B2C – о чем он думает, из чего состоит его день?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B2B – Как он принимает решение? Кто ЛПР?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Сколько у него денег?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Ранние последователи</a:t>
                      </a:r>
                    </a:p>
                    <a:p>
                      <a:pPr lvl="0" indent="50800" algn="l" defTabSz="914400">
                        <a:defRPr sz="1800"/>
                      </a:pPr>
                      <a:endParaRPr sz="1600"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РЫНОК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рынка (оценка сверху, оценка снизу)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Конкуренты и альтернативные решение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Тип рынка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возможности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TAM, SAM, SOM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Альтернативные решения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376">
                <a:tc gridSpan="2">
                  <a:txBody>
                    <a:bodyPr/>
                    <a:lstStyle/>
                    <a:p>
                      <a:pPr lvl="0" indent="5080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РАСХОДОВ</a:t>
                      </a:r>
                    </a:p>
                    <a:p>
                      <a:pPr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Структура постоянных расходов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G&amp;A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R&amp;D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Маркетинг и продажи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др.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UNIT-ЭКОНОМИКА</a:t>
                      </a:r>
                    </a:p>
                    <a:p>
                      <a:pPr lvl="0" defTabSz="914400">
                        <a:defRPr sz="1800"/>
                      </a:pPr>
                      <a:endParaRPr sz="5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#UserAcquisition x (– CPA + ARPPU x C1) = PROFIT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ДОХОДОВ (МОДЕЛЬ МОНЕТИЗАЦИИ)</a:t>
                      </a:r>
                    </a:p>
                    <a:p>
                      <a:pPr lvl="0" algn="r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r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бизнес будет зарабатывать?</a:t>
                      </a:r>
                    </a:p>
                    <a:p>
                      <a:pPr lvl="0" indent="50800" algn="r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4" name="Shape 314"/>
          <p:cNvSpPr/>
          <p:nvPr/>
        </p:nvSpPr>
        <p:spPr>
          <a:xfrm>
            <a:off x="827005" y="9399328"/>
            <a:ext cx="1135079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900"/>
              <a:t>Business Model Map – Илья Королев. Адаптация Business Model Canvas, Lean Canvas, 8-кубиков. Спасибо Алексу Остервальдеру (Alex Osterwalder), Эшу Мория (Ash Maurya), Николаю Митюшину и Илье Красинскому</a:t>
            </a:r>
          </a:p>
        </p:txBody>
      </p:sp>
      <p:sp>
        <p:nvSpPr>
          <p:cNvPr id="315" name="Shape 315"/>
          <p:cNvSpPr/>
          <p:nvPr/>
        </p:nvSpPr>
        <p:spPr>
          <a:xfrm>
            <a:off x="342900" y="1028339"/>
            <a:ext cx="6108700" cy="8250252"/>
          </a:xfrm>
          <a:prstGeom prst="rect">
            <a:avLst/>
          </a:prstGeom>
          <a:ln w="50800">
            <a:solidFill>
              <a:srgbClr val="70BF41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6503263" y="1028339"/>
            <a:ext cx="6108701" cy="8250252"/>
          </a:xfrm>
          <a:prstGeom prst="rect">
            <a:avLst/>
          </a:prstGeom>
          <a:ln w="50800">
            <a:solidFill>
              <a:srgbClr val="51A7F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1783139" y="3737414"/>
            <a:ext cx="316611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0800" algn="l">
              <a:defRPr sz="5000">
                <a:solidFill>
                  <a:srgbClr val="70BF41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70BF41"/>
                </a:solidFill>
              </a:rPr>
              <a:t>ПРОДУКТ</a:t>
            </a:r>
          </a:p>
        </p:txBody>
      </p:sp>
      <p:sp>
        <p:nvSpPr>
          <p:cNvPr id="318" name="Shape 318"/>
          <p:cNvSpPr/>
          <p:nvPr/>
        </p:nvSpPr>
        <p:spPr>
          <a:xfrm>
            <a:off x="7952116" y="3737414"/>
            <a:ext cx="2465706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50800" algn="l">
              <a:defRPr sz="5000">
                <a:solidFill>
                  <a:srgbClr val="51A7F9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 defTabSz="91440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51A7F9"/>
                </a:solidFill>
              </a:rPr>
              <a:t>РЫНОК</a:t>
            </a:r>
          </a:p>
        </p:txBody>
      </p:sp>
      <p:sp>
        <p:nvSpPr>
          <p:cNvPr id="319" name="Shape 319"/>
          <p:cNvSpPr/>
          <p:nvPr/>
        </p:nvSpPr>
        <p:spPr>
          <a:xfrm>
            <a:off x="1135203" y="245623"/>
            <a:ext cx="1070667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500" cap="all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 cap="none"/>
            </a:pPr>
            <a:r>
              <a:rPr sz="3500" cap="all"/>
              <a:t>КАРТА БИЗНЕС-МОДЕЛИ (BUSINESS MODEL MAP)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" name="Table 321"/>
          <p:cNvGraphicFramePr/>
          <p:nvPr/>
        </p:nvGraphicFramePr>
        <p:xfrm>
          <a:off x="355600" y="1034533"/>
          <a:ext cx="12265878" cy="823786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4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3336"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РЕШЕНИЕ/ОБЕЗБОЛИВАЮЩЕЕ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Какое решение вы предлагаете?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будет проходить обезболивание?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будут создаваться преимущества?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ПРОБЛЕМА/БОЛЬ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нерешенные проблемы и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боли есть у клиента?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клиента не удовлетворяет в альтернативных решениях?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396"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ПРОДУКТ/</a:t>
                      </a:r>
                    </a:p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СЕРВИС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видит пользователь/клиент (LP, MVP, MVF)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Артефакты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ВОРОНКА/ЦЦД</a:t>
                      </a:r>
                    </a:p>
                    <a:p>
                      <a:pPr lvl="0" indent="50800" algn="l">
                        <a:defRPr sz="1800"/>
                      </a:pPr>
                      <a:endParaRPr sz="16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Цепочка целевых действий пользователя/клиента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Маркетинговая воронка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AARRR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делают пользователи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Воронка продаж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ЦЕННОСТНОЕ ПРЕДЛОЖЕНИЕ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За счет чего будет создаваться ценность.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Крючки (мотиваторы) для клиента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КАНАЛЫ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Откуда берутся клиенты?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каналы наиболее эффективны?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Емкость каналов?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КЛИЕНТСКИЕ СЕГМЕНТЫ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Характеристики клиентов,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Портреты, Архетипы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B2C – о чем он думает, из чего состоит его день?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B2B – Как он принимает решение? Кто ЛПР?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Сколько у него денег?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Ранние последователи</a:t>
                      </a:r>
                    </a:p>
                    <a:p>
                      <a:pPr lvl="0" indent="50800" algn="l" defTabSz="914400">
                        <a:defRPr sz="1800"/>
                      </a:pPr>
                      <a:endParaRPr sz="1600"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РЫНОК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рынка (оценка сверху, оценка снизу)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Конкуренты и альтернативные решение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Тип рынка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возможности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TAM, SAM, SOM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Альтернативные решения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376">
                <a:tc gridSpan="2">
                  <a:txBody>
                    <a:bodyPr/>
                    <a:lstStyle/>
                    <a:p>
                      <a:pPr lvl="0" indent="5080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РАСХОДОВ</a:t>
                      </a:r>
                    </a:p>
                    <a:p>
                      <a:pPr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Структура постоянных расходов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G&amp;A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R&amp;D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Маркетинг и продажи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др.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UNIT-ЭКОНОМИКА</a:t>
                      </a:r>
                    </a:p>
                    <a:p>
                      <a:pPr lvl="0" defTabSz="914400">
                        <a:defRPr sz="1800"/>
                      </a:pPr>
                      <a:endParaRPr sz="5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#UserAcquisition x (– CPA + ARPPU x C1) = PROFIT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ДОХОДОВ (МОДЕЛЬ МОНЕТИЗАЦИИ)</a:t>
                      </a:r>
                    </a:p>
                    <a:p>
                      <a:pPr lvl="0" algn="r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r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бизнес будет зарабатывать?</a:t>
                      </a:r>
                    </a:p>
                    <a:p>
                      <a:pPr lvl="0" indent="50800" algn="r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2" name="Shape 322"/>
          <p:cNvSpPr/>
          <p:nvPr/>
        </p:nvSpPr>
        <p:spPr>
          <a:xfrm>
            <a:off x="314453" y="205740"/>
            <a:ext cx="548335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500" cap="all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 cap="none"/>
            </a:pPr>
            <a:r>
              <a:rPr sz="3500" cap="all"/>
              <a:t>КАРТА БИЗНЕС-МОДЕЛИ</a:t>
            </a:r>
          </a:p>
        </p:txBody>
      </p:sp>
      <p:sp>
        <p:nvSpPr>
          <p:cNvPr id="323" name="Shape 323"/>
          <p:cNvSpPr/>
          <p:nvPr/>
        </p:nvSpPr>
        <p:spPr>
          <a:xfrm>
            <a:off x="9371101" y="4952180"/>
            <a:ext cx="373025" cy="354768"/>
          </a:xfrm>
          <a:prstGeom prst="pentagon">
            <a:avLst/>
          </a:prstGeom>
          <a:solidFill>
            <a:srgbClr val="51A7F9"/>
          </a:solidFill>
          <a:ln w="25400">
            <a:solidFill>
              <a:srgbClr val="51A7F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9440786" y="4962964"/>
            <a:ext cx="20825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25" name="Shape 325"/>
          <p:cNvSpPr/>
          <p:nvPr/>
        </p:nvSpPr>
        <p:spPr>
          <a:xfrm>
            <a:off x="9348659" y="1593889"/>
            <a:ext cx="373025" cy="354769"/>
          </a:xfrm>
          <a:prstGeom prst="pentagon">
            <a:avLst/>
          </a:prstGeom>
          <a:solidFill>
            <a:srgbClr val="51A7F9"/>
          </a:solidFill>
          <a:ln w="25400">
            <a:solidFill>
              <a:srgbClr val="51A7F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9409441" y="1604674"/>
            <a:ext cx="251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329" name="Group 329"/>
          <p:cNvGrpSpPr/>
          <p:nvPr/>
        </p:nvGrpSpPr>
        <p:grpSpPr>
          <a:xfrm>
            <a:off x="5269916" y="4954796"/>
            <a:ext cx="373026" cy="381001"/>
            <a:chOff x="9598" y="0"/>
            <a:chExt cx="373024" cy="381000"/>
          </a:xfrm>
        </p:grpSpPr>
        <p:sp>
          <p:nvSpPr>
            <p:cNvPr id="327" name="Shape 327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32" name="Group 332"/>
          <p:cNvGrpSpPr/>
          <p:nvPr/>
        </p:nvGrpSpPr>
        <p:grpSpPr>
          <a:xfrm>
            <a:off x="11339601" y="4965421"/>
            <a:ext cx="373025" cy="391786"/>
            <a:chOff x="9598" y="0"/>
            <a:chExt cx="373024" cy="391784"/>
          </a:xfrm>
        </p:grpSpPr>
        <p:sp>
          <p:nvSpPr>
            <p:cNvPr id="330" name="Shape 330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9694" y="10784"/>
              <a:ext cx="252833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8</a:t>
              </a:r>
            </a:p>
          </p:txBody>
        </p:sp>
      </p:grpSp>
      <p:grpSp>
        <p:nvGrpSpPr>
          <p:cNvPr id="335" name="Group 335"/>
          <p:cNvGrpSpPr/>
          <p:nvPr/>
        </p:nvGrpSpPr>
        <p:grpSpPr>
          <a:xfrm>
            <a:off x="2869616" y="1598547"/>
            <a:ext cx="373026" cy="381001"/>
            <a:chOff x="9598" y="0"/>
            <a:chExt cx="373024" cy="381000"/>
          </a:xfrm>
        </p:grpSpPr>
        <p:sp>
          <p:nvSpPr>
            <p:cNvPr id="333" name="Shape 333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38" name="Group 338"/>
          <p:cNvGrpSpPr/>
          <p:nvPr/>
        </p:nvGrpSpPr>
        <p:grpSpPr>
          <a:xfrm>
            <a:off x="7317843" y="4936142"/>
            <a:ext cx="373026" cy="391786"/>
            <a:chOff x="9598" y="0"/>
            <a:chExt cx="373024" cy="391784"/>
          </a:xfrm>
        </p:grpSpPr>
        <p:sp>
          <p:nvSpPr>
            <p:cNvPr id="336" name="Shape 336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9466" y="10784"/>
              <a:ext cx="25328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6</a:t>
              </a:r>
            </a:p>
          </p:txBody>
        </p:sp>
      </p:grpSp>
      <p:grpSp>
        <p:nvGrpSpPr>
          <p:cNvPr id="341" name="Group 341"/>
          <p:cNvGrpSpPr/>
          <p:nvPr/>
        </p:nvGrpSpPr>
        <p:grpSpPr>
          <a:xfrm>
            <a:off x="1089448" y="4935625"/>
            <a:ext cx="373026" cy="381001"/>
            <a:chOff x="9598" y="0"/>
            <a:chExt cx="373024" cy="381000"/>
          </a:xfrm>
        </p:grpSpPr>
        <p:sp>
          <p:nvSpPr>
            <p:cNvPr id="339" name="Shape 339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344" name="Group 344"/>
          <p:cNvGrpSpPr/>
          <p:nvPr/>
        </p:nvGrpSpPr>
        <p:grpSpPr>
          <a:xfrm>
            <a:off x="3179682" y="4956837"/>
            <a:ext cx="373026" cy="381001"/>
            <a:chOff x="9598" y="0"/>
            <a:chExt cx="373024" cy="381000"/>
          </a:xfrm>
        </p:grpSpPr>
        <p:sp>
          <p:nvSpPr>
            <p:cNvPr id="342" name="Shape 342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7</a:t>
              </a:r>
            </a:p>
          </p:txBody>
        </p:sp>
      </p:grpSp>
      <p:grpSp>
        <p:nvGrpSpPr>
          <p:cNvPr id="347" name="Group 347"/>
          <p:cNvGrpSpPr/>
          <p:nvPr/>
        </p:nvGrpSpPr>
        <p:grpSpPr>
          <a:xfrm>
            <a:off x="2176382" y="8233437"/>
            <a:ext cx="373026" cy="381001"/>
            <a:chOff x="9598" y="0"/>
            <a:chExt cx="373024" cy="381000"/>
          </a:xfrm>
        </p:grpSpPr>
        <p:sp>
          <p:nvSpPr>
            <p:cNvPr id="345" name="Shape 345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0088" y="0"/>
              <a:ext cx="355626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10</a:t>
              </a:r>
            </a:p>
          </p:txBody>
        </p:sp>
      </p:grpSp>
      <p:grpSp>
        <p:nvGrpSpPr>
          <p:cNvPr id="350" name="Group 350"/>
          <p:cNvGrpSpPr/>
          <p:nvPr/>
        </p:nvGrpSpPr>
        <p:grpSpPr>
          <a:xfrm>
            <a:off x="10399801" y="8233954"/>
            <a:ext cx="373025" cy="391786"/>
            <a:chOff x="9598" y="0"/>
            <a:chExt cx="373024" cy="391784"/>
          </a:xfrm>
        </p:grpSpPr>
        <p:sp>
          <p:nvSpPr>
            <p:cNvPr id="348" name="Shape 348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9466" y="10784"/>
              <a:ext cx="25328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9</a:t>
              </a:r>
            </a:p>
          </p:txBody>
        </p:sp>
      </p:grpSp>
      <p:grpSp>
        <p:nvGrpSpPr>
          <p:cNvPr id="353" name="Group 353"/>
          <p:cNvGrpSpPr/>
          <p:nvPr/>
        </p:nvGrpSpPr>
        <p:grpSpPr>
          <a:xfrm>
            <a:off x="6293880" y="8233954"/>
            <a:ext cx="373025" cy="391786"/>
            <a:chOff x="9598" y="0"/>
            <a:chExt cx="373024" cy="391784"/>
          </a:xfrm>
        </p:grpSpPr>
        <p:sp>
          <p:nvSpPr>
            <p:cNvPr id="351" name="Shape 351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F39019"/>
            </a:solidFill>
            <a:ln w="25400" cap="flat">
              <a:solidFill>
                <a:srgbClr val="F3901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5005" y="10784"/>
              <a:ext cx="30221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354" name="Shape 354"/>
          <p:cNvSpPr/>
          <p:nvPr/>
        </p:nvSpPr>
        <p:spPr>
          <a:xfrm>
            <a:off x="7305474" y="415328"/>
            <a:ext cx="129662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8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800"/>
              <a:t>– РЫНОЧНЫЕ ГИПОТЕЗЫ</a:t>
            </a:r>
          </a:p>
        </p:txBody>
      </p:sp>
      <p:grpSp>
        <p:nvGrpSpPr>
          <p:cNvPr id="357" name="Group 357"/>
          <p:cNvGrpSpPr/>
          <p:nvPr/>
        </p:nvGrpSpPr>
        <p:grpSpPr>
          <a:xfrm>
            <a:off x="7009005" y="377228"/>
            <a:ext cx="253648" cy="261833"/>
            <a:chOff x="6526" y="0"/>
            <a:chExt cx="253646" cy="261831"/>
          </a:xfrm>
        </p:grpSpPr>
        <p:sp>
          <p:nvSpPr>
            <p:cNvPr id="355" name="Shape 355"/>
            <p:cNvSpPr/>
            <p:nvPr/>
          </p:nvSpPr>
          <p:spPr>
            <a:xfrm>
              <a:off x="6526" y="0"/>
              <a:ext cx="253648" cy="241233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2546" y="20033"/>
              <a:ext cx="124337" cy="241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1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58" name="Shape 358"/>
          <p:cNvSpPr/>
          <p:nvPr/>
        </p:nvSpPr>
        <p:spPr>
          <a:xfrm>
            <a:off x="9083474" y="415328"/>
            <a:ext cx="1479805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8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800"/>
              <a:t>– ПРОДУКТОВЫЕ ГИПОТЕЗЫ</a:t>
            </a:r>
          </a:p>
        </p:txBody>
      </p:sp>
      <p:grpSp>
        <p:nvGrpSpPr>
          <p:cNvPr id="361" name="Group 361"/>
          <p:cNvGrpSpPr/>
          <p:nvPr/>
        </p:nvGrpSpPr>
        <p:grpSpPr>
          <a:xfrm>
            <a:off x="8787005" y="377228"/>
            <a:ext cx="253648" cy="261833"/>
            <a:chOff x="6526" y="0"/>
            <a:chExt cx="253646" cy="261831"/>
          </a:xfrm>
        </p:grpSpPr>
        <p:sp>
          <p:nvSpPr>
            <p:cNvPr id="359" name="Shape 359"/>
            <p:cNvSpPr/>
            <p:nvPr/>
          </p:nvSpPr>
          <p:spPr>
            <a:xfrm>
              <a:off x="6526" y="0"/>
              <a:ext cx="253648" cy="241233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62546" y="20033"/>
              <a:ext cx="124337" cy="241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1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62" name="Shape 362"/>
          <p:cNvSpPr/>
          <p:nvPr/>
        </p:nvSpPr>
        <p:spPr>
          <a:xfrm>
            <a:off x="11024013" y="415328"/>
            <a:ext cx="1628852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8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800"/>
              <a:t>– ГИПОТЕЗЫ UNIT-ЭКОНОМИКИ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10722484" y="377228"/>
            <a:ext cx="253648" cy="261833"/>
            <a:chOff x="6526" y="0"/>
            <a:chExt cx="253646" cy="261831"/>
          </a:xfrm>
        </p:grpSpPr>
        <p:sp>
          <p:nvSpPr>
            <p:cNvPr id="363" name="Shape 363"/>
            <p:cNvSpPr/>
            <p:nvPr/>
          </p:nvSpPr>
          <p:spPr>
            <a:xfrm>
              <a:off x="6526" y="0"/>
              <a:ext cx="253648" cy="241233"/>
            </a:xfrm>
            <a:prstGeom prst="pentagon">
              <a:avLst/>
            </a:prstGeom>
            <a:solidFill>
              <a:srgbClr val="F39019"/>
            </a:solidFill>
            <a:ln w="25400" cap="flat">
              <a:solidFill>
                <a:srgbClr val="F3901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2546" y="20033"/>
              <a:ext cx="124337" cy="241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1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66" name="Shape 366"/>
          <p:cNvSpPr/>
          <p:nvPr/>
        </p:nvSpPr>
        <p:spPr>
          <a:xfrm>
            <a:off x="827005" y="9399328"/>
            <a:ext cx="1135079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900"/>
              <a:t>Business Model Map – Илья Королев. Адаптация Business Model Canvas, Lean Canvas, 8-кубиков. Спасибо Алексу Остервальдеру (Alex Osterwalder), Эшу Мория (Ash Maurya), Николаю Митюшину и Илье Красинскому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Table 368"/>
          <p:cNvGraphicFramePr/>
          <p:nvPr/>
        </p:nvGraphicFramePr>
        <p:xfrm>
          <a:off x="355600" y="1034533"/>
          <a:ext cx="12265878" cy="823786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4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44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3336"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РЕШЕНИЕ/ОБЕЗБОЛИВАЮЩЕЕ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Какое решение вы предлагаете?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будет проходить обезболивание?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будут создаваться преимущества?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ПРОБЛЕМА/БОЛЬ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нерешенные проблемы и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боли есть у клиента?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клиента не удовлетворяет в альтернативных решениях?</a:t>
                      </a: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1396"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ПРОДУКТ/</a:t>
                      </a:r>
                    </a:p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СЕРВИС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видит пользователь/клиент (LP, MVP, MVF)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Артефакты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ВОРОНКА/ЦЦД</a:t>
                      </a:r>
                    </a:p>
                    <a:p>
                      <a:pPr lvl="0" indent="50800" algn="l">
                        <a:defRPr sz="1800"/>
                      </a:pPr>
                      <a:endParaRPr sz="1600">
                        <a:solidFill>
                          <a:srgbClr val="A6AAA9"/>
                        </a:solidFill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Цепочка целевых действий пользователя/клиента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Маркетинговая воронка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AARRR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Что делают пользователи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Воронка продаж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ЦЕННОСТНОЕ ПРЕДЛОЖЕНИЕ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За счет чего будет создаваться ценность.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Крючки (мотиваторы) для клиента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КАНАЛЫ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Откуда берутся клиенты?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Какие каналы наиболее эффективны?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Емкость каналов?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КЛИЕНТСКИЕ СЕГМЕНТЫ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Характеристики клиентов,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Портреты, Архетипы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B2C – о чем он думает, из чего состоит его день?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Для B2B – Как он принимает решение? Кто ЛПР?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Сколько у него денег?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Ранние последователи</a:t>
                      </a:r>
                    </a:p>
                    <a:p>
                      <a:pPr lvl="0" indent="50800" algn="l" defTabSz="914400">
                        <a:defRPr sz="1800"/>
                      </a:pPr>
                      <a:endParaRPr sz="1600">
                        <a:latin typeface="Proxima Nova Regular Italic"/>
                        <a:ea typeface="Proxima Nova Regular Italic"/>
                        <a:cs typeface="Proxima Nova Regular Italic"/>
                        <a:sym typeface="Proxima Nova Regular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0800" lvl="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РЫНОК</a:t>
                      </a:r>
                    </a:p>
                    <a:p>
                      <a:pPr marL="50800"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рынка (оценка сверху, оценка снизу)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Конкуренты и альтернативные решение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Тип рынка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Размер возможности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TAM, SAM, SOM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 algn="l" defTabSz="9144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Bold Italic"/>
                          <a:ea typeface="Proxima Nova Bold Italic"/>
                          <a:cs typeface="Proxima Nova Bold Italic"/>
                          <a:sym typeface="Proxima Nova Bold Italic"/>
                        </a:rPr>
                        <a:t>Альтернативные решения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1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1376">
                <a:tc gridSpan="2">
                  <a:txBody>
                    <a:bodyPr/>
                    <a:lstStyle/>
                    <a:p>
                      <a:pPr lvl="0" indent="50800" algn="l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РАСХОДОВ</a:t>
                      </a:r>
                    </a:p>
                    <a:p>
                      <a:pPr lvl="0" algn="l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Структура постоянных расходов 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G&amp;A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R&amp;D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Маркетинг и продажи</a:t>
                      </a:r>
                    </a:p>
                    <a:p>
                      <a:pPr lvl="0" indent="50800" algn="l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– др.</a:t>
                      </a:r>
                    </a:p>
                    <a:p>
                      <a:pPr lvl="0" indent="50800" algn="l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UNIT-ЭКОНОМИКА</a:t>
                      </a:r>
                    </a:p>
                    <a:p>
                      <a:pPr lvl="0" defTabSz="914400">
                        <a:defRPr sz="1800"/>
                      </a:pPr>
                      <a:endParaRPr sz="5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  <a:p>
                      <a:pPr lvl="0" indent="50800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#UserAcquisition x (– CPA + ARPPU x C1) = PROFIT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r" defTabSz="914400">
                        <a:defRPr sz="1800"/>
                      </a:pPr>
                      <a:r>
                        <a:rPr sz="16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СТРУКТУРА ДОХОДОВ (МОДЕЛЬ МОНЕТИЗАЦИИ)</a:t>
                      </a:r>
                    </a:p>
                    <a:p>
                      <a:pPr lvl="0" algn="r" defTabSz="914400">
                        <a:defRPr sz="1800"/>
                      </a:pPr>
                      <a:endParaRPr sz="1600">
                        <a:latin typeface="Proxima Nova Bold"/>
                        <a:ea typeface="Proxima Nova Bold"/>
                        <a:cs typeface="Proxima Nova Bold"/>
                        <a:sym typeface="Proxima Nova Bold"/>
                      </a:endParaRPr>
                    </a:p>
                    <a:p>
                      <a:pPr lvl="0" indent="50800" algn="r">
                        <a:defRPr sz="1800"/>
                      </a:pPr>
                      <a:r>
                        <a:rPr sz="1300">
                          <a:solidFill>
                            <a:srgbClr val="A6AAA9"/>
                          </a:solidFill>
                          <a:latin typeface="Proxima Nova Light Italic"/>
                          <a:ea typeface="Proxima Nova Light Italic"/>
                          <a:cs typeface="Proxima Nova Light Italic"/>
                          <a:sym typeface="Proxima Nova Light Italic"/>
                        </a:rPr>
                        <a:t>Как бизнес будет зарабатывать?</a:t>
                      </a:r>
                    </a:p>
                    <a:p>
                      <a:pPr lvl="0" indent="50800" algn="r">
                        <a:defRPr sz="1800"/>
                      </a:pPr>
                      <a:endParaRPr sz="1300">
                        <a:solidFill>
                          <a:srgbClr val="A6AAA9"/>
                        </a:solidFill>
                        <a:latin typeface="Proxima Nova Light Italic"/>
                        <a:ea typeface="Proxima Nova Light Italic"/>
                        <a:cs typeface="Proxima Nova Light Italic"/>
                        <a:sym typeface="Proxima Nova Light Italic"/>
                      </a:endParaRP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9" name="Shape 369"/>
          <p:cNvSpPr/>
          <p:nvPr/>
        </p:nvSpPr>
        <p:spPr>
          <a:xfrm>
            <a:off x="314453" y="205740"/>
            <a:ext cx="548335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3500" cap="all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 cap="none"/>
            </a:pPr>
            <a:r>
              <a:rPr sz="3500" cap="all"/>
              <a:t>КАРТА БИЗНЕС-МОДЕЛИ</a:t>
            </a:r>
          </a:p>
        </p:txBody>
      </p:sp>
      <p:sp>
        <p:nvSpPr>
          <p:cNvPr id="370" name="Shape 370"/>
          <p:cNvSpPr/>
          <p:nvPr/>
        </p:nvSpPr>
        <p:spPr>
          <a:xfrm flipV="1">
            <a:off x="9557613" y="2204585"/>
            <a:ext cx="1" cy="2539470"/>
          </a:xfrm>
          <a:prstGeom prst="line">
            <a:avLst/>
          </a:prstGeom>
          <a:ln w="254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9371101" y="4952180"/>
            <a:ext cx="373025" cy="354768"/>
          </a:xfrm>
          <a:prstGeom prst="pentagon">
            <a:avLst/>
          </a:prstGeom>
          <a:solidFill>
            <a:srgbClr val="51A7F9"/>
          </a:solidFill>
          <a:ln w="25400">
            <a:solidFill>
              <a:srgbClr val="51A7F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9440786" y="4962964"/>
            <a:ext cx="208255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73" name="Shape 373"/>
          <p:cNvSpPr/>
          <p:nvPr/>
        </p:nvSpPr>
        <p:spPr>
          <a:xfrm>
            <a:off x="9348659" y="1593889"/>
            <a:ext cx="373025" cy="354769"/>
          </a:xfrm>
          <a:prstGeom prst="pentagon">
            <a:avLst/>
          </a:prstGeom>
          <a:solidFill>
            <a:srgbClr val="51A7F9"/>
          </a:solidFill>
          <a:ln w="25400">
            <a:solidFill>
              <a:srgbClr val="51A7F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9409441" y="1604674"/>
            <a:ext cx="251461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377" name="Group 377"/>
          <p:cNvGrpSpPr/>
          <p:nvPr/>
        </p:nvGrpSpPr>
        <p:grpSpPr>
          <a:xfrm>
            <a:off x="5269916" y="4954796"/>
            <a:ext cx="373026" cy="381001"/>
            <a:chOff x="9598" y="0"/>
            <a:chExt cx="373024" cy="381000"/>
          </a:xfrm>
        </p:grpSpPr>
        <p:sp>
          <p:nvSpPr>
            <p:cNvPr id="375" name="Shape 375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80" name="Group 380"/>
          <p:cNvGrpSpPr/>
          <p:nvPr/>
        </p:nvGrpSpPr>
        <p:grpSpPr>
          <a:xfrm>
            <a:off x="11339601" y="4965421"/>
            <a:ext cx="373025" cy="391786"/>
            <a:chOff x="9598" y="0"/>
            <a:chExt cx="373024" cy="391784"/>
          </a:xfrm>
        </p:grpSpPr>
        <p:sp>
          <p:nvSpPr>
            <p:cNvPr id="378" name="Shape 378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9694" y="10784"/>
              <a:ext cx="252833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8</a:t>
              </a:r>
            </a:p>
          </p:txBody>
        </p:sp>
      </p:grpSp>
      <p:grpSp>
        <p:nvGrpSpPr>
          <p:cNvPr id="383" name="Group 383"/>
          <p:cNvGrpSpPr/>
          <p:nvPr/>
        </p:nvGrpSpPr>
        <p:grpSpPr>
          <a:xfrm>
            <a:off x="2869616" y="1598547"/>
            <a:ext cx="373026" cy="381001"/>
            <a:chOff x="9598" y="0"/>
            <a:chExt cx="373024" cy="381000"/>
          </a:xfrm>
        </p:grpSpPr>
        <p:sp>
          <p:nvSpPr>
            <p:cNvPr id="381" name="Shape 381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86" name="Group 386"/>
          <p:cNvGrpSpPr/>
          <p:nvPr/>
        </p:nvGrpSpPr>
        <p:grpSpPr>
          <a:xfrm>
            <a:off x="7317843" y="4936142"/>
            <a:ext cx="373026" cy="391786"/>
            <a:chOff x="9598" y="0"/>
            <a:chExt cx="373024" cy="391784"/>
          </a:xfrm>
        </p:grpSpPr>
        <p:sp>
          <p:nvSpPr>
            <p:cNvPr id="384" name="Shape 384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9466" y="10784"/>
              <a:ext cx="25328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6</a:t>
              </a:r>
            </a:p>
          </p:txBody>
        </p:sp>
      </p:grpSp>
      <p:grpSp>
        <p:nvGrpSpPr>
          <p:cNvPr id="389" name="Group 389"/>
          <p:cNvGrpSpPr/>
          <p:nvPr/>
        </p:nvGrpSpPr>
        <p:grpSpPr>
          <a:xfrm>
            <a:off x="1089448" y="4935625"/>
            <a:ext cx="373026" cy="381001"/>
            <a:chOff x="9598" y="0"/>
            <a:chExt cx="373024" cy="381000"/>
          </a:xfrm>
        </p:grpSpPr>
        <p:sp>
          <p:nvSpPr>
            <p:cNvPr id="387" name="Shape 387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392" name="Group 392"/>
          <p:cNvGrpSpPr/>
          <p:nvPr/>
        </p:nvGrpSpPr>
        <p:grpSpPr>
          <a:xfrm>
            <a:off x="3179682" y="4956837"/>
            <a:ext cx="373026" cy="381001"/>
            <a:chOff x="9598" y="0"/>
            <a:chExt cx="373024" cy="381000"/>
          </a:xfrm>
        </p:grpSpPr>
        <p:sp>
          <p:nvSpPr>
            <p:cNvPr id="390" name="Shape 390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70419" y="0"/>
              <a:ext cx="234964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7</a:t>
              </a:r>
            </a:p>
          </p:txBody>
        </p:sp>
      </p:grpSp>
      <p:grpSp>
        <p:nvGrpSpPr>
          <p:cNvPr id="395" name="Group 395"/>
          <p:cNvGrpSpPr/>
          <p:nvPr/>
        </p:nvGrpSpPr>
        <p:grpSpPr>
          <a:xfrm>
            <a:off x="2176382" y="8233437"/>
            <a:ext cx="373026" cy="381001"/>
            <a:chOff x="9598" y="0"/>
            <a:chExt cx="373024" cy="381000"/>
          </a:xfrm>
        </p:grpSpPr>
        <p:sp>
          <p:nvSpPr>
            <p:cNvPr id="393" name="Shape 393"/>
            <p:cNvSpPr/>
            <p:nvPr/>
          </p:nvSpPr>
          <p:spPr>
            <a:xfrm>
              <a:off x="9598" y="1033"/>
              <a:ext cx="373025" cy="354768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0088" y="0"/>
              <a:ext cx="355626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Gill Sans SemiBold"/>
                  <a:ea typeface="Gill Sans SemiBold"/>
                  <a:cs typeface="Gill Sans SemiBold"/>
                  <a:sym typeface="Gill Sans Semi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10</a:t>
              </a:r>
            </a:p>
          </p:txBody>
        </p:sp>
      </p:grpSp>
      <p:grpSp>
        <p:nvGrpSpPr>
          <p:cNvPr id="398" name="Group 398"/>
          <p:cNvGrpSpPr/>
          <p:nvPr/>
        </p:nvGrpSpPr>
        <p:grpSpPr>
          <a:xfrm>
            <a:off x="10399801" y="8233954"/>
            <a:ext cx="373025" cy="391786"/>
            <a:chOff x="9598" y="0"/>
            <a:chExt cx="373024" cy="391784"/>
          </a:xfrm>
        </p:grpSpPr>
        <p:sp>
          <p:nvSpPr>
            <p:cNvPr id="396" name="Shape 396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9466" y="10784"/>
              <a:ext cx="253289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9</a:t>
              </a:r>
            </a:p>
          </p:txBody>
        </p:sp>
      </p:grpSp>
      <p:grpSp>
        <p:nvGrpSpPr>
          <p:cNvPr id="401" name="Group 401"/>
          <p:cNvGrpSpPr/>
          <p:nvPr/>
        </p:nvGrpSpPr>
        <p:grpSpPr>
          <a:xfrm>
            <a:off x="6293880" y="8233954"/>
            <a:ext cx="373025" cy="391786"/>
            <a:chOff x="9598" y="0"/>
            <a:chExt cx="373024" cy="391784"/>
          </a:xfrm>
        </p:grpSpPr>
        <p:sp>
          <p:nvSpPr>
            <p:cNvPr id="399" name="Shape 399"/>
            <p:cNvSpPr/>
            <p:nvPr/>
          </p:nvSpPr>
          <p:spPr>
            <a:xfrm>
              <a:off x="9598" y="0"/>
              <a:ext cx="373025" cy="354768"/>
            </a:xfrm>
            <a:prstGeom prst="pentagon">
              <a:avLst/>
            </a:prstGeom>
            <a:solidFill>
              <a:srgbClr val="F39019"/>
            </a:solidFill>
            <a:ln w="25400" cap="flat">
              <a:solidFill>
                <a:srgbClr val="F3901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45005" y="10784"/>
              <a:ext cx="302211" cy="38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8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402" name="Shape 402"/>
          <p:cNvSpPr/>
          <p:nvPr/>
        </p:nvSpPr>
        <p:spPr>
          <a:xfrm flipH="1" flipV="1">
            <a:off x="3474128" y="1769774"/>
            <a:ext cx="5637712" cy="1"/>
          </a:xfrm>
          <a:prstGeom prst="line">
            <a:avLst/>
          </a:prstGeom>
          <a:ln w="254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7305474" y="415328"/>
            <a:ext cx="1296620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8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800"/>
              <a:t>– РЫНОЧНЫЕ ГИПОТЕЗЫ</a:t>
            </a:r>
          </a:p>
        </p:txBody>
      </p:sp>
      <p:grpSp>
        <p:nvGrpSpPr>
          <p:cNvPr id="406" name="Group 406"/>
          <p:cNvGrpSpPr/>
          <p:nvPr/>
        </p:nvGrpSpPr>
        <p:grpSpPr>
          <a:xfrm>
            <a:off x="7009005" y="377228"/>
            <a:ext cx="253648" cy="261833"/>
            <a:chOff x="6526" y="0"/>
            <a:chExt cx="253646" cy="261831"/>
          </a:xfrm>
        </p:grpSpPr>
        <p:sp>
          <p:nvSpPr>
            <p:cNvPr id="404" name="Shape 404"/>
            <p:cNvSpPr/>
            <p:nvPr/>
          </p:nvSpPr>
          <p:spPr>
            <a:xfrm>
              <a:off x="6526" y="0"/>
              <a:ext cx="253648" cy="241233"/>
            </a:xfrm>
            <a:prstGeom prst="pentagon">
              <a:avLst/>
            </a:prstGeom>
            <a:solidFill>
              <a:srgbClr val="51A7F9"/>
            </a:solidFill>
            <a:ln w="25400" cap="flat">
              <a:solidFill>
                <a:srgbClr val="51A7F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2546" y="20033"/>
              <a:ext cx="124337" cy="241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1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407" name="Shape 407"/>
          <p:cNvSpPr/>
          <p:nvPr/>
        </p:nvSpPr>
        <p:spPr>
          <a:xfrm>
            <a:off x="9083474" y="415328"/>
            <a:ext cx="1479805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8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800"/>
              <a:t>– ПРОДУКТОВЫЕ ГИПОТЕЗЫ</a:t>
            </a:r>
          </a:p>
        </p:txBody>
      </p:sp>
      <p:grpSp>
        <p:nvGrpSpPr>
          <p:cNvPr id="410" name="Group 410"/>
          <p:cNvGrpSpPr/>
          <p:nvPr/>
        </p:nvGrpSpPr>
        <p:grpSpPr>
          <a:xfrm>
            <a:off x="8787005" y="377228"/>
            <a:ext cx="253648" cy="261833"/>
            <a:chOff x="6526" y="0"/>
            <a:chExt cx="253646" cy="261831"/>
          </a:xfrm>
        </p:grpSpPr>
        <p:sp>
          <p:nvSpPr>
            <p:cNvPr id="408" name="Shape 408"/>
            <p:cNvSpPr/>
            <p:nvPr/>
          </p:nvSpPr>
          <p:spPr>
            <a:xfrm>
              <a:off x="6526" y="0"/>
              <a:ext cx="253648" cy="241233"/>
            </a:xfrm>
            <a:prstGeom prst="pentagon">
              <a:avLst/>
            </a:prstGeom>
            <a:solidFill>
              <a:srgbClr val="70BF41"/>
            </a:solidFill>
            <a:ln w="25400" cap="flat">
              <a:solidFill>
                <a:srgbClr val="70BF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2546" y="20033"/>
              <a:ext cx="124337" cy="241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1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411" name="Shape 411"/>
          <p:cNvSpPr/>
          <p:nvPr/>
        </p:nvSpPr>
        <p:spPr>
          <a:xfrm>
            <a:off x="11024013" y="415328"/>
            <a:ext cx="1628852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8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800"/>
              <a:t>– ГИПОТЕЗЫ UNIT-ЭКОНОМИКИ</a:t>
            </a:r>
          </a:p>
        </p:txBody>
      </p:sp>
      <p:grpSp>
        <p:nvGrpSpPr>
          <p:cNvPr id="414" name="Group 414"/>
          <p:cNvGrpSpPr/>
          <p:nvPr/>
        </p:nvGrpSpPr>
        <p:grpSpPr>
          <a:xfrm>
            <a:off x="10722484" y="377228"/>
            <a:ext cx="253648" cy="261833"/>
            <a:chOff x="6526" y="0"/>
            <a:chExt cx="253646" cy="261831"/>
          </a:xfrm>
        </p:grpSpPr>
        <p:sp>
          <p:nvSpPr>
            <p:cNvPr id="412" name="Shape 412"/>
            <p:cNvSpPr/>
            <p:nvPr/>
          </p:nvSpPr>
          <p:spPr>
            <a:xfrm>
              <a:off x="6526" y="0"/>
              <a:ext cx="253648" cy="241233"/>
            </a:xfrm>
            <a:prstGeom prst="pentagon">
              <a:avLst/>
            </a:prstGeom>
            <a:solidFill>
              <a:srgbClr val="F39019"/>
            </a:solidFill>
            <a:ln w="25400" cap="flat">
              <a:solidFill>
                <a:srgbClr val="F3901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2546" y="20033"/>
              <a:ext cx="124337" cy="241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defRPr sz="1100">
                  <a:solidFill>
                    <a:srgbClr val="FFFFFF"/>
                  </a:solidFill>
                  <a:latin typeface="Proxima Nova Bold"/>
                  <a:ea typeface="Proxima Nova Bold"/>
                  <a:cs typeface="Proxima Nova Bold"/>
                  <a:sym typeface="Proxima Nova Bold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100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415" name="Shape 415"/>
          <p:cNvSpPr/>
          <p:nvPr/>
        </p:nvSpPr>
        <p:spPr>
          <a:xfrm>
            <a:off x="3301451" y="2151668"/>
            <a:ext cx="1946327" cy="2489979"/>
          </a:xfrm>
          <a:prstGeom prst="line">
            <a:avLst/>
          </a:prstGeom>
          <a:ln w="25400">
            <a:solidFill>
              <a:srgbClr val="70BF41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2657788" y="8406532"/>
            <a:ext cx="3455582" cy="1"/>
          </a:xfrm>
          <a:prstGeom prst="line">
            <a:avLst/>
          </a:prstGeom>
          <a:ln w="25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3460457" y="4308786"/>
            <a:ext cx="3985936" cy="544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200"/>
                </a:moveTo>
                <a:cubicBezTo>
                  <a:pt x="7188" y="-5283"/>
                  <a:pt x="14388" y="-5400"/>
                  <a:pt x="21600" y="15849"/>
                </a:cubicBezTo>
              </a:path>
            </a:pathLst>
          </a:custGeom>
          <a:ln w="25400">
            <a:solidFill>
              <a:srgbClr val="70BF41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1458937" y="5424351"/>
            <a:ext cx="3985936" cy="5447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0"/>
                </a:moveTo>
                <a:cubicBezTo>
                  <a:pt x="7188" y="21483"/>
                  <a:pt x="14388" y="21600"/>
                  <a:pt x="21600" y="351"/>
                </a:cubicBezTo>
              </a:path>
            </a:pathLst>
          </a:custGeom>
          <a:ln w="25400">
            <a:solidFill>
              <a:srgbClr val="70BF41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19" name="Shape 419"/>
          <p:cNvSpPr/>
          <p:nvPr/>
        </p:nvSpPr>
        <p:spPr>
          <a:xfrm flipH="1">
            <a:off x="6847415" y="8406532"/>
            <a:ext cx="3455582" cy="1"/>
          </a:xfrm>
          <a:prstGeom prst="line">
            <a:avLst/>
          </a:prstGeom>
          <a:ln w="25400">
            <a:solidFill>
              <a:srgbClr val="F3901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827005" y="9399328"/>
            <a:ext cx="11350791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900"/>
              <a:t>Business Model Map – Илья Королев. Адаптация Business Model Canvas, Lean Canvas, 8-кубиков. Спасибо Алексу Остервальдеру (Alex Osterwalder), Эшу Мория (Ash Maurya), Николаю Митюшину и Илье Красинскому</a:t>
            </a:r>
          </a:p>
        </p:txBody>
      </p:sp>
      <p:sp>
        <p:nvSpPr>
          <p:cNvPr id="426" name="Shape 426"/>
          <p:cNvSpPr/>
          <p:nvPr/>
        </p:nvSpPr>
        <p:spPr>
          <a:xfrm>
            <a:off x="1207055" y="5410996"/>
            <a:ext cx="6364539" cy="13215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32" extrusionOk="0">
                <a:moveTo>
                  <a:pt x="21600" y="0"/>
                </a:moveTo>
                <a:cubicBezTo>
                  <a:pt x="14334" y="20687"/>
                  <a:pt x="7134" y="21600"/>
                  <a:pt x="0" y="2740"/>
                </a:cubicBezTo>
              </a:path>
            </a:pathLst>
          </a:custGeom>
          <a:ln w="25400">
            <a:solidFill>
              <a:srgbClr val="51A7F9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422" name="Shape 422"/>
          <p:cNvSpPr/>
          <p:nvPr/>
        </p:nvSpPr>
        <p:spPr>
          <a:xfrm flipH="1">
            <a:off x="10664219" y="5442554"/>
            <a:ext cx="912696" cy="2649127"/>
          </a:xfrm>
          <a:prstGeom prst="line">
            <a:avLst/>
          </a:prstGeom>
          <a:ln w="254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3370002" y="5424982"/>
            <a:ext cx="7908681" cy="12247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1" extrusionOk="0">
                <a:moveTo>
                  <a:pt x="21600" y="498"/>
                </a:moveTo>
                <a:cubicBezTo>
                  <a:pt x="14122" y="21600"/>
                  <a:pt x="6922" y="21434"/>
                  <a:pt x="0" y="0"/>
                </a:cubicBezTo>
              </a:path>
            </a:pathLst>
          </a:custGeom>
          <a:ln w="25400">
            <a:solidFill>
              <a:srgbClr val="51A7F9"/>
            </a:solidFill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содержание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xfrm>
            <a:off x="12528340" y="9264650"/>
            <a:ext cx="20362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4</a:t>
            </a:fld>
            <a:endParaRPr sz="1300"/>
          </a:p>
        </p:txBody>
      </p:sp>
      <p:sp>
        <p:nvSpPr>
          <p:cNvPr id="52" name="Shape 52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15458" y="1250950"/>
            <a:ext cx="11573885" cy="730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Титульный лист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Команда (1-2 слайда)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Summary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Pitch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Динамика (traction)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История компании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Рынок: описание, размер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Клиентский сегмент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Проблема и альтернативные решения (2 слайда)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Решение (1-5 слайдов + скриншоты)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Технология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Верхнеуровневая архитектура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Конкуренция (окружение, анализ, преимущества)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Бизнес-модель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Ценообразование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Ключевые ресурсы и процессы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Каналы 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Стратегия выхода на рынок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Финансы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Цели</a:t>
            </a:r>
          </a:p>
          <a:p>
            <a:pPr marL="388055" lvl="0" indent="-388055" algn="l">
              <a:buSzPct val="100000"/>
              <a:buAutoNum type="arabicPeriod"/>
              <a:defRPr sz="1800"/>
            </a:pPr>
            <a:r>
              <a:rPr sz="2200">
                <a:latin typeface="Proxima Nova Light"/>
                <a:ea typeface="Proxima Nova Light"/>
                <a:cs typeface="Proxima Nova Light"/>
                <a:sym typeface="Proxima Nova Light"/>
              </a:rPr>
              <a:t>Инвестиции/запрос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1270000" y="3843833"/>
            <a:ext cx="10464800" cy="1731567"/>
          </a:xfrm>
          <a:prstGeom prst="rect">
            <a:avLst/>
          </a:prstGeom>
        </p:spPr>
        <p:txBody>
          <a:bodyPr/>
          <a:lstStyle>
            <a:lvl1pPr defTabSz="514095">
              <a:defRPr sz="7040" cap="all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 cap="none"/>
            </a:pPr>
            <a:r>
              <a:rPr sz="7040" cap="all"/>
              <a:t>Название компании</a:t>
            </a:r>
          </a:p>
        </p:txBody>
      </p:sp>
      <p:sp>
        <p:nvSpPr>
          <p:cNvPr id="56" name="Shape 56"/>
          <p:cNvSpPr/>
          <p:nvPr/>
        </p:nvSpPr>
        <p:spPr>
          <a:xfrm>
            <a:off x="5475605" y="5439866"/>
            <a:ext cx="205359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2500"/>
              <a:t>(Адрес сайта)</a:t>
            </a:r>
          </a:p>
        </p:txBody>
      </p:sp>
      <p:sp>
        <p:nvSpPr>
          <p:cNvPr id="57" name="Shape 57"/>
          <p:cNvSpPr/>
          <p:nvPr/>
        </p:nvSpPr>
        <p:spPr>
          <a:xfrm>
            <a:off x="2808446" y="7355482"/>
            <a:ext cx="738790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500">
                <a:latin typeface="Proxima Nova Light"/>
                <a:ea typeface="Proxima Nova Light"/>
                <a:cs typeface="Proxima Nova Light"/>
                <a:sym typeface="Proxima Nova Light"/>
              </a:rPr>
              <a:t>Презентация для </a:t>
            </a:r>
            <a:r>
              <a:rPr sz="2500">
                <a:latin typeface="Proxima Nova Light Italic"/>
                <a:ea typeface="Proxima Nova Light Italic"/>
                <a:cs typeface="Proxima Nova Light Italic"/>
                <a:sym typeface="Proxima Nova Light Italic"/>
              </a:rPr>
              <a:t>[Название компании/инвестора]</a:t>
            </a:r>
          </a:p>
        </p:txBody>
      </p:sp>
      <p:sp>
        <p:nvSpPr>
          <p:cNvPr id="58" name="Shape 58"/>
          <p:cNvSpPr/>
          <p:nvPr/>
        </p:nvSpPr>
        <p:spPr>
          <a:xfrm>
            <a:off x="5278735" y="762000"/>
            <a:ext cx="2447330" cy="1270000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1500">
                <a:latin typeface="Proxima Nova Bold"/>
                <a:ea typeface="Proxima Nova Bold"/>
                <a:cs typeface="Proxima Nova Bold"/>
                <a:sym typeface="Proxima Nova Bold"/>
              </a:defRPr>
            </a:lvl1pPr>
          </a:lstStyle>
          <a:p>
            <a:pPr lvl="0">
              <a:defRPr sz="1800"/>
            </a:pPr>
            <a:r>
              <a:rPr sz="1500"/>
              <a:t>ЛОГОТИП</a:t>
            </a:r>
          </a:p>
        </p:txBody>
      </p:sp>
      <p:sp>
        <p:nvSpPr>
          <p:cNvPr id="59" name="Shape 59"/>
          <p:cNvSpPr/>
          <p:nvPr/>
        </p:nvSpPr>
        <p:spPr>
          <a:xfrm>
            <a:off x="298094" y="8847732"/>
            <a:ext cx="12408613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rPr>
              <a:t>Возможные дополнения: Имя CEО/Основателя, Дата, Слоган</a:t>
            </a:r>
          </a:p>
          <a:p>
            <a:pPr lvl="0" algn="l">
              <a:defRPr sz="1800"/>
            </a:pPr>
            <a:endParaRPr sz="1400">
              <a:latin typeface="Proxima Nova Light Italic"/>
              <a:ea typeface="Proxima Nova Light Italic"/>
              <a:cs typeface="Proxima Nova Light Italic"/>
              <a:sym typeface="Proxima Nova Light Italic"/>
            </a:endParaRPr>
          </a:p>
        </p:txBody>
      </p:sp>
      <p:sp>
        <p:nvSpPr>
          <p:cNvPr id="60" name="Shape 60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команда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12524790" y="9264650"/>
            <a:ext cx="21072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6</a:t>
            </a:fld>
            <a:endParaRPr sz="1300"/>
          </a:p>
        </p:txBody>
      </p:sp>
      <p:sp>
        <p:nvSpPr>
          <p:cNvPr id="64" name="Shape 64"/>
          <p:cNvSpPr/>
          <p:nvPr/>
        </p:nvSpPr>
        <p:spPr>
          <a:xfrm>
            <a:off x="280662" y="1651000"/>
            <a:ext cx="1941628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6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2600"/>
              <a:t>Основатели</a:t>
            </a:r>
          </a:p>
        </p:txBody>
      </p:sp>
      <p:sp>
        <p:nvSpPr>
          <p:cNvPr id="65" name="Shape 65"/>
          <p:cNvSpPr/>
          <p:nvPr/>
        </p:nvSpPr>
        <p:spPr>
          <a:xfrm>
            <a:off x="315534" y="2247900"/>
            <a:ext cx="11963492" cy="1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6" name="Table 66"/>
          <p:cNvGraphicFramePr/>
          <p:nvPr/>
        </p:nvGraphicFramePr>
        <p:xfrm>
          <a:off x="3012407" y="2493317"/>
          <a:ext cx="9130065" cy="240922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580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2038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CEO (Генеральный директор)
Иван Роектбанков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Роль: Продуктовое видение, продажи продукта крупным клиентам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История: Продуктовый директор в X5Retail Group (4 года), Мастер по продажам в Salesforce (3 года)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Общее: 31 год, женат, 3 детей, опыт в ИТ 15 лет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Образование: МФТИ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191">
                <a:tc>
                  <a:txBody>
                    <a:bodyPr/>
                    <a:lstStyle/>
                    <a:p>
                      <a:pPr lvl="0" algn="l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CTO (Технический директор)
Глафира Тинькова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Роль: Технологическая архитектура, управление разработкой, программные алгоритмы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История: Глава разработки в Facebook (5  лет), Техничсекий директор в Parallels (6 лет)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Общее: 35 лет, замужем, опыт в ИТ 18 лет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Образование: MIT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" name="Shape 67"/>
          <p:cNvSpPr/>
          <p:nvPr/>
        </p:nvSpPr>
        <p:spPr>
          <a:xfrm>
            <a:off x="285398" y="5115272"/>
            <a:ext cx="3539466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6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2600"/>
              <a:t>Ключевые сотрудники</a:t>
            </a:r>
          </a:p>
        </p:txBody>
      </p:sp>
      <p:sp>
        <p:nvSpPr>
          <p:cNvPr id="68" name="Shape 68"/>
          <p:cNvSpPr/>
          <p:nvPr/>
        </p:nvSpPr>
        <p:spPr>
          <a:xfrm>
            <a:off x="332969" y="5708997"/>
            <a:ext cx="11963492" cy="1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69" name="Table 69"/>
          <p:cNvGraphicFramePr/>
          <p:nvPr/>
        </p:nvGraphicFramePr>
        <p:xfrm>
          <a:off x="2931103" y="5934224"/>
          <a:ext cx="3364530" cy="1105396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33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396">
                <a:tc>
                  <a:txBody>
                    <a:bodyPr/>
                    <a:lstStyle/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Имя: Евгений Воркин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Роль: Старший продавец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Опыт: 10 лет на Черкизовском рынке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70"/>
          <p:cNvGraphicFramePr/>
          <p:nvPr/>
        </p:nvGraphicFramePr>
        <p:xfrm>
          <a:off x="8765507" y="5927923"/>
          <a:ext cx="3364530" cy="1105396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33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396">
                <a:tc>
                  <a:txBody>
                    <a:bodyPr/>
                    <a:lstStyle/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Имя: Валерий Конюхов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Роль: Старший разработчик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Опыт: Главный инженер Megadeadline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" name="Shape 71"/>
          <p:cNvSpPr/>
          <p:nvPr/>
        </p:nvSpPr>
        <p:spPr>
          <a:xfrm>
            <a:off x="315534" y="7385397"/>
            <a:ext cx="322313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600">
                <a:latin typeface="Proxima Nova Regular"/>
                <a:ea typeface="Proxima Nova Regular"/>
                <a:cs typeface="Proxima Nova Regular"/>
                <a:sym typeface="Proxima Nova Regular"/>
              </a:defRPr>
            </a:lvl1pPr>
          </a:lstStyle>
          <a:p>
            <a:pPr lvl="0">
              <a:defRPr sz="1800"/>
            </a:pPr>
            <a:r>
              <a:rPr sz="2600"/>
              <a:t>Менторы/Советники</a:t>
            </a:r>
          </a:p>
        </p:txBody>
      </p:sp>
      <p:sp>
        <p:nvSpPr>
          <p:cNvPr id="72" name="Shape 72"/>
          <p:cNvSpPr/>
          <p:nvPr/>
        </p:nvSpPr>
        <p:spPr>
          <a:xfrm>
            <a:off x="350405" y="7982297"/>
            <a:ext cx="11963492" cy="1"/>
          </a:xfrm>
          <a:prstGeom prst="line">
            <a:avLst/>
          </a:prstGeom>
          <a:ln w="127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graphicFrame>
        <p:nvGraphicFramePr>
          <p:cNvPr id="73" name="Table 73"/>
          <p:cNvGraphicFramePr/>
          <p:nvPr/>
        </p:nvGraphicFramePr>
        <p:xfrm>
          <a:off x="654050" y="2484590"/>
          <a:ext cx="2028328" cy="2424306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02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15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ФОТО
ОСНОВАТЕЛЯ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215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ФОТО
ОСНОВАТЕЛЯ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4" name="Table 74"/>
          <p:cNvGraphicFramePr/>
          <p:nvPr/>
        </p:nvGraphicFramePr>
        <p:xfrm>
          <a:off x="654050" y="5874544"/>
          <a:ext cx="2028328" cy="1212153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02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15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ФОТО
СОТРУДНИКА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5"/>
          <p:cNvGraphicFramePr/>
          <p:nvPr/>
        </p:nvGraphicFramePr>
        <p:xfrm>
          <a:off x="6557058" y="5874544"/>
          <a:ext cx="2028328" cy="1212153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02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15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ФОТО
СОТРУДНИКА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6"/>
          <p:cNvGraphicFramePr/>
          <p:nvPr/>
        </p:nvGraphicFramePr>
        <p:xfrm>
          <a:off x="2943803" y="8239174"/>
          <a:ext cx="3364530" cy="1105396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33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396">
                <a:tc>
                  <a:txBody>
                    <a:bodyPr/>
                    <a:lstStyle/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Имя: Марк Цукерберг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Роль: Помощь со стратегией дистрибуции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Опыт: Основатель Facebook:)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7"/>
          <p:cNvGraphicFramePr/>
          <p:nvPr/>
        </p:nvGraphicFramePr>
        <p:xfrm>
          <a:off x="654050" y="8179494"/>
          <a:ext cx="2028328" cy="1212153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02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15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ФОТО
МЕНТОРА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8"/>
          <p:cNvGraphicFramePr/>
          <p:nvPr/>
        </p:nvGraphicFramePr>
        <p:xfrm>
          <a:off x="8855774" y="8232873"/>
          <a:ext cx="3364530" cy="1105396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336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396">
                <a:tc>
                  <a:txBody>
                    <a:bodyPr/>
                    <a:lstStyle/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Имя: Петр Ломакин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Роль: Помогает с QA</a:t>
                      </a:r>
                    </a:p>
                    <a:p>
                      <a:pPr marL="148166" lvl="0" indent="-148166" algn="l" defTabSz="914400">
                        <a:buSzPct val="75000"/>
                        <a:buChar char="•"/>
                        <a:defRPr sz="1800"/>
                      </a:pPr>
                      <a:r>
                        <a:rPr sz="1200">
                          <a:latin typeface="Proxima Nova Light"/>
                          <a:ea typeface="Proxima Nova Light"/>
                          <a:cs typeface="Proxima Nova Light"/>
                        </a:rPr>
                        <a:t>Опыт: 10 лет слесарем как «раб на галерах».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9"/>
          <p:cNvGraphicFramePr/>
          <p:nvPr/>
        </p:nvGraphicFramePr>
        <p:xfrm>
          <a:off x="6605366" y="8179494"/>
          <a:ext cx="2028328" cy="1212153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02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2153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200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ФОТО
СОВЕТНИКА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краткая информация</a:t>
            </a:r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12531559" y="9264650"/>
            <a:ext cx="197182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7</a:t>
            </a:fld>
            <a:endParaRPr sz="1300"/>
          </a:p>
        </p:txBody>
      </p:sp>
      <p:graphicFrame>
        <p:nvGraphicFramePr>
          <p:cNvPr id="83" name="Table 83"/>
          <p:cNvGraphicFramePr/>
          <p:nvPr/>
        </p:nvGraphicFramePr>
        <p:xfrm>
          <a:off x="669329" y="1727200"/>
          <a:ext cx="11666140" cy="7494086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3316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9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952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 cap="all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Категория/бизнес модель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Сектор: Маркетинговые технологии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Клиенты: Малый и средний бизнес, средний Enterprise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Модель монетизации: Подписка 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Ценообразование: от 500 до 2500 руб./мес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52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 cap="all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География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Текущая: Россия, СНГ (Казахстан, Украина)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Через 3-5 лет: Азия (Корея, Китай)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52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 cap="all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Стадия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Выручка: до 100 тыс. руб. в месяц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Последние инвестиции: Ангельские (декабрь 2013)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Вложения самих основателей: 100 тыс. руб. от Технического директора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52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 cap="all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Требуемые инвестиции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Требуемая сумма: 5 млн. руб.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На маркетинг, ФОТ, развитие партнерской сети, R&amp;D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52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 cap="all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Команда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Основателей: 2 (Генеральный директор/Маркетинг, Технический директор)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Сотрудники: 5 </a:t>
                      </a:r>
                    </a:p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Состав: Маркетинг – 1, Технари – 4, Продажи – 0, Другие – 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952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 cap="all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Другое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Дата основания: Июнь 2012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9521">
                <a:tc>
                  <a:txBody>
                    <a:bodyPr/>
                    <a:lstStyle/>
                    <a:p>
                      <a:pPr lvl="0" defTabSz="914400">
                        <a:defRPr sz="1800"/>
                      </a:pPr>
                      <a:r>
                        <a:rPr sz="1600" cap="all">
                          <a:latin typeface="Proxima Nova Bold"/>
                          <a:ea typeface="Proxima Nova Bold"/>
                          <a:cs typeface="Proxima Nova Bold"/>
                          <a:sym typeface="Proxima Nova Bold"/>
                        </a:rPr>
                        <a:t>ВИДЕНИЕ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197555" lvl="0" indent="-197555" algn="l" defTabSz="914400">
                        <a:buSzPct val="75000"/>
                        <a:buChar char="•"/>
                        <a:defRPr sz="1800"/>
                      </a:pPr>
                      <a:r>
                        <a:rPr sz="1600">
                          <a:latin typeface="Proxima Nova Light"/>
                          <a:ea typeface="Proxima Nova Light"/>
                          <a:cs typeface="Proxima Nova Light"/>
                        </a:rPr>
                        <a:t>Повысить доходы SMB за счет автоматизации маркетинговой активности на 20%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PITCH (версия 1)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X для Y: </a:t>
            </a:r>
            <a:r>
              <a:rPr sz="2800"/>
              <a:t>Убер для Эвакуации автомобиля и авто техпомощи на дороге.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2525863" y="9264650"/>
            <a:ext cx="208574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8</a:t>
            </a:fld>
            <a:endParaRPr sz="1300"/>
          </a:p>
        </p:txBody>
      </p:sp>
      <p:sp>
        <p:nvSpPr>
          <p:cNvPr id="88" name="Shape 88"/>
          <p:cNvSpPr/>
          <p:nvPr/>
        </p:nvSpPr>
        <p:spPr>
          <a:xfrm>
            <a:off x="298094" y="8847732"/>
            <a:ext cx="1130376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 dirty="0" err="1"/>
              <a:t>Опишите</a:t>
            </a:r>
            <a:r>
              <a:rPr sz="1400" dirty="0"/>
              <a:t> в </a:t>
            </a:r>
            <a:r>
              <a:rPr sz="1400" dirty="0" err="1"/>
              <a:t>чем</a:t>
            </a:r>
            <a:r>
              <a:rPr sz="1400" dirty="0"/>
              <a:t> </a:t>
            </a:r>
            <a:r>
              <a:rPr sz="1400" dirty="0" err="1"/>
              <a:t>суть</a:t>
            </a:r>
            <a:r>
              <a:rPr sz="1400" dirty="0"/>
              <a:t> </a:t>
            </a:r>
            <a:r>
              <a:rPr sz="1400" dirty="0" err="1"/>
              <a:t>бизнеса</a:t>
            </a:r>
            <a:r>
              <a:rPr sz="1400" dirty="0"/>
              <a:t>/</a:t>
            </a:r>
            <a:r>
              <a:rPr sz="1400" dirty="0" err="1"/>
              <a:t>сервиса</a:t>
            </a:r>
            <a:r>
              <a:rPr sz="1400" dirty="0"/>
              <a:t>/</a:t>
            </a:r>
            <a:r>
              <a:rPr sz="1400" dirty="0" err="1"/>
              <a:t>продукта</a:t>
            </a:r>
            <a:r>
              <a:rPr sz="1400" dirty="0"/>
              <a:t>. </a:t>
            </a:r>
            <a:r>
              <a:rPr sz="1400" dirty="0" err="1"/>
              <a:t>Какую</a:t>
            </a:r>
            <a:r>
              <a:rPr sz="1400" dirty="0"/>
              <a:t> </a:t>
            </a:r>
            <a:r>
              <a:rPr sz="1400" dirty="0" err="1"/>
              <a:t>ключевую</a:t>
            </a:r>
            <a:r>
              <a:rPr sz="1400" dirty="0"/>
              <a:t> </a:t>
            </a:r>
            <a:r>
              <a:rPr sz="1400" dirty="0" err="1"/>
              <a:t>проблему</a:t>
            </a:r>
            <a:r>
              <a:rPr sz="1400" dirty="0"/>
              <a:t> </a:t>
            </a:r>
            <a:r>
              <a:rPr sz="1400" dirty="0" err="1"/>
              <a:t>на</a:t>
            </a:r>
            <a:r>
              <a:rPr sz="1400" dirty="0"/>
              <a:t> </a:t>
            </a:r>
            <a:r>
              <a:rPr sz="1400" dirty="0" err="1"/>
              <a:t>рынке</a:t>
            </a:r>
            <a:r>
              <a:rPr sz="1400" dirty="0"/>
              <a:t> (</a:t>
            </a:r>
            <a:r>
              <a:rPr sz="1400" dirty="0" err="1"/>
              <a:t>боль</a:t>
            </a:r>
            <a:r>
              <a:rPr sz="1400" dirty="0"/>
              <a:t>) и </a:t>
            </a:r>
            <a:r>
              <a:rPr sz="1400" dirty="0" err="1"/>
              <a:t>как</a:t>
            </a:r>
            <a:r>
              <a:rPr sz="1400" dirty="0"/>
              <a:t> </a:t>
            </a:r>
            <a:r>
              <a:rPr sz="1400" dirty="0" err="1"/>
              <a:t>вы</a:t>
            </a:r>
            <a:r>
              <a:rPr sz="1400" dirty="0"/>
              <a:t> </a:t>
            </a:r>
            <a:r>
              <a:rPr sz="1400" dirty="0" err="1"/>
              <a:t>решаете</a:t>
            </a:r>
            <a:r>
              <a:rPr sz="1400" dirty="0"/>
              <a:t>. </a:t>
            </a:r>
            <a:r>
              <a:rPr sz="1400" dirty="0" err="1"/>
              <a:t>Ваше</a:t>
            </a:r>
            <a:r>
              <a:rPr sz="1400" dirty="0"/>
              <a:t> </a:t>
            </a:r>
            <a:r>
              <a:rPr sz="1400" dirty="0" err="1"/>
              <a:t>видение</a:t>
            </a:r>
            <a:r>
              <a:rPr sz="1400" dirty="0"/>
              <a:t> (</a:t>
            </a:r>
            <a:r>
              <a:rPr sz="1400" dirty="0" err="1"/>
              <a:t>большая</a:t>
            </a:r>
            <a:r>
              <a:rPr sz="1400" dirty="0"/>
              <a:t> </a:t>
            </a:r>
            <a:r>
              <a:rPr sz="1400" dirty="0" err="1"/>
              <a:t>идея</a:t>
            </a:r>
            <a:r>
              <a:rPr sz="1400" dirty="0"/>
              <a:t>). </a:t>
            </a:r>
            <a:r>
              <a:rPr sz="1400" dirty="0" err="1"/>
              <a:t>Визуализируйте</a:t>
            </a:r>
            <a:r>
              <a:rPr sz="1400" dirty="0"/>
              <a:t> (</a:t>
            </a:r>
            <a:r>
              <a:rPr sz="1400" dirty="0" err="1"/>
              <a:t>если</a:t>
            </a:r>
            <a:r>
              <a:rPr sz="1400" dirty="0"/>
              <a:t> </a:t>
            </a:r>
            <a:r>
              <a:rPr sz="1400" dirty="0" err="1"/>
              <a:t>возможно</a:t>
            </a:r>
            <a:r>
              <a:rPr sz="1400" dirty="0"/>
              <a:t>).</a:t>
            </a:r>
          </a:p>
        </p:txBody>
      </p:sp>
      <p:sp>
        <p:nvSpPr>
          <p:cNvPr id="89" name="Shape 89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/>
            </a:pPr>
            <a:r>
              <a:rPr sz="4500" cap="all"/>
              <a:t>PITCH (версия 2)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Pitch:</a:t>
            </a:r>
            <a:r>
              <a:rPr sz="2800"/>
              <a:t> [Название компании/стартапа] помогает [название клеинтского сегмента] решить [название проблемы] с помощью [технология/ценностоное предложение]</a:t>
            </a:r>
          </a:p>
          <a:p>
            <a:pPr lvl="0">
              <a:defRPr sz="1800"/>
            </a:pPr>
            <a:r>
              <a:rPr sz="2800">
                <a:latin typeface="Proxima Nova Bold"/>
                <a:ea typeface="Proxima Nova Bold"/>
                <a:cs typeface="Proxima Nova Bold"/>
                <a:sym typeface="Proxima Nova Bold"/>
              </a:rPr>
              <a:t>Пример.</a:t>
            </a:r>
            <a:r>
              <a:rPr sz="2800"/>
              <a:t> Все Эвакуаторы помогают автолюбителям в любой части России получить эвакуацию и автотехпомощь на дороге 24 часа в сутки 7 дней в неделю по минимальной цене. </a:t>
            </a: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xfrm>
            <a:off x="12524790" y="9264650"/>
            <a:ext cx="210720" cy="304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1300"/>
              <a:t>9</a:t>
            </a:fld>
            <a:endParaRPr sz="1300"/>
          </a:p>
        </p:txBody>
      </p:sp>
      <p:sp>
        <p:nvSpPr>
          <p:cNvPr id="94" name="Shape 94"/>
          <p:cNvSpPr/>
          <p:nvPr/>
        </p:nvSpPr>
        <p:spPr>
          <a:xfrm>
            <a:off x="298094" y="8847732"/>
            <a:ext cx="1130376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1400">
                <a:latin typeface="Proxima Nova Light Italic"/>
                <a:ea typeface="Proxima Nova Light Italic"/>
                <a:cs typeface="Proxima Nova Light Italic"/>
                <a:sym typeface="Proxima Nova Light Italic"/>
              </a:defRPr>
            </a:lvl1pPr>
          </a:lstStyle>
          <a:p>
            <a:pPr lvl="0">
              <a:defRPr sz="1800"/>
            </a:pPr>
            <a:r>
              <a:rPr sz="1400"/>
              <a:t>Опишите в чем суть бизнеса/сервиса/продукта. Какую ключевую проблему на рынке (боль) и как вы решаете. Ваше видение (большая идея). Визуализируйте (если возможно).</a:t>
            </a:r>
          </a:p>
        </p:txBody>
      </p:sp>
      <p:sp>
        <p:nvSpPr>
          <p:cNvPr id="95" name="Shape 95"/>
          <p:cNvSpPr/>
          <p:nvPr/>
        </p:nvSpPr>
        <p:spPr>
          <a:xfrm flipV="1">
            <a:off x="156966" y="8743950"/>
            <a:ext cx="12690867" cy="1"/>
          </a:xfrm>
          <a:prstGeom prst="line">
            <a:avLst/>
          </a:prstGeom>
          <a:ln>
            <a:solidFill>
              <a:srgbClr val="53585F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4068</Words>
  <Application>Microsoft Office PowerPoint</Application>
  <PresentationFormat>Произвольный</PresentationFormat>
  <Paragraphs>913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Gill Sans SemiBold</vt:lpstr>
      <vt:lpstr>Helvetica</vt:lpstr>
      <vt:lpstr>Helvetica Light</vt:lpstr>
      <vt:lpstr>Helvetica Neue</vt:lpstr>
      <vt:lpstr>Proxima Nova Bold</vt:lpstr>
      <vt:lpstr>Proxima Nova Bold Italic</vt:lpstr>
      <vt:lpstr>Proxima Nova Light</vt:lpstr>
      <vt:lpstr>Proxima Nova Light Italic</vt:lpstr>
      <vt:lpstr>Proxima Nova Regular</vt:lpstr>
      <vt:lpstr>Proxima Nova Regular Italic</vt:lpstr>
      <vt:lpstr>White</vt:lpstr>
      <vt:lpstr>Шаблон ИНВЕСТИЦИОННОЙ презентации</vt:lpstr>
      <vt:lpstr>Важно</vt:lpstr>
      <vt:lpstr>ИСТОЧНИКИ ВДОХНОВЕНИЯ</vt:lpstr>
      <vt:lpstr>содержание</vt:lpstr>
      <vt:lpstr>Название компании</vt:lpstr>
      <vt:lpstr>команда</vt:lpstr>
      <vt:lpstr>краткая информация</vt:lpstr>
      <vt:lpstr>PITCH (версия 1)</vt:lpstr>
      <vt:lpstr>PITCH (версия 2)</vt:lpstr>
      <vt:lpstr>PITCH (лучше всего)</vt:lpstr>
      <vt:lpstr>ДИНАМИКА (TRACTION)</vt:lpstr>
      <vt:lpstr>ИСТОРИЯ КОМПАНИИ</vt:lpstr>
      <vt:lpstr>Рынок / возможности</vt:lpstr>
      <vt:lpstr>КЛИЕНТЫ и СЕГМЕНТЫ</vt:lpstr>
      <vt:lpstr>ПРОБЛЕМА / АЛЬТЕРНАТИВНЫЕ РЕШЕНИЯ</vt:lpstr>
      <vt:lpstr>ПРОБЛЕМА / АЛЬТЕРНАТИВНЫЕ РЕШЕНИЯ</vt:lpstr>
      <vt:lpstr>ВАШЕ РЕШЕНИЕ / продукт</vt:lpstr>
      <vt:lpstr>ТЕХНОЛОГИЯ</vt:lpstr>
      <vt:lpstr>ВЕРХНЕУРОВНЕВАЯ АРХИТЕКТУРА</vt:lpstr>
      <vt:lpstr>конкурентное окружение / ЭКОСИТЕМА</vt:lpstr>
      <vt:lpstr>конкурентный анализ</vt:lpstr>
      <vt:lpstr>КОНКУРЕНТНЫЕ ПРЕИМУЩЕСТВА</vt:lpstr>
      <vt:lpstr>ПОЧЕМУ СЕЙЧАС</vt:lpstr>
      <vt:lpstr>Бизнес-модель</vt:lpstr>
      <vt:lpstr>ПРИмер ценообразования</vt:lpstr>
      <vt:lpstr>КЛЮЧЕВЫЕ ресурсы и процессы</vt:lpstr>
      <vt:lpstr>КАНАЛЫ привлечения</vt:lpstr>
      <vt:lpstr>стратегия выходы на рынок (gtm*)</vt:lpstr>
      <vt:lpstr>финансы</vt:lpstr>
      <vt:lpstr>ЦЕЛИ</vt:lpstr>
      <vt:lpstr>ПРОДУКТОВЫЙ ROADMAP</vt:lpstr>
      <vt:lpstr>ИНВЕСТИЦИИ</vt:lpstr>
      <vt:lpstr>КОНТАКТЫ</vt:lpstr>
      <vt:lpstr>ПРИЛОЖЕНИЯ</vt:lpstr>
      <vt:lpstr>ДОПОЛНИТЕЛЬНЫЕ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ИНВЕСТИЦИОННОЙ презентации</dc:title>
  <cp:lastModifiedBy>Пользователь Windows</cp:lastModifiedBy>
  <cp:revision>4</cp:revision>
  <dcterms:modified xsi:type="dcterms:W3CDTF">2019-07-29T10:35:35Z</dcterms:modified>
</cp:coreProperties>
</file>